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0"/>
  </p:notesMasterIdLst>
  <p:sldIdLst>
    <p:sldId id="256" r:id="rId2"/>
    <p:sldId id="334" r:id="rId3"/>
    <p:sldId id="260" r:id="rId4"/>
    <p:sldId id="261" r:id="rId5"/>
    <p:sldId id="262" r:id="rId6"/>
    <p:sldId id="263" r:id="rId7"/>
    <p:sldId id="264" r:id="rId8"/>
    <p:sldId id="303" r:id="rId9"/>
    <p:sldId id="338" r:id="rId10"/>
    <p:sldId id="337" r:id="rId11"/>
    <p:sldId id="333" r:id="rId12"/>
    <p:sldId id="267" r:id="rId13"/>
    <p:sldId id="268" r:id="rId14"/>
    <p:sldId id="269" r:id="rId15"/>
    <p:sldId id="270" r:id="rId16"/>
    <p:sldId id="271" r:id="rId17"/>
    <p:sldId id="272" r:id="rId18"/>
    <p:sldId id="273" r:id="rId19"/>
    <p:sldId id="335" r:id="rId20"/>
    <p:sldId id="274" r:id="rId21"/>
    <p:sldId id="275" r:id="rId22"/>
    <p:sldId id="276" r:id="rId23"/>
    <p:sldId id="277" r:id="rId24"/>
    <p:sldId id="278" r:id="rId25"/>
    <p:sldId id="279" r:id="rId26"/>
    <p:sldId id="280" r:id="rId27"/>
    <p:sldId id="328" r:id="rId28"/>
    <p:sldId id="336"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zS6X5Oiq4ImT5jZj9T4q7zUneh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66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52143D-C27F-4F14-89E2-E324BEDE464D}">
  <a:tblStyle styleId="{5152143D-C27F-4F14-89E2-E324BEDE464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7822"/>
  </p:normalViewPr>
  <p:slideViewPr>
    <p:cSldViewPr snapToGrid="0" snapToObjects="1">
      <p:cViewPr>
        <p:scale>
          <a:sx n="144" d="100"/>
          <a:sy n="144" d="100"/>
        </p:scale>
        <p:origin x="1440" y="32"/>
      </p:cViewPr>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3" name="Google Shape;43;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26" name="Google Shape;726;p8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2561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689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7" name="Google Shape;147;p1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1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5" name="Google Shape;175;p1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9" name="Google Shape;199;p16: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6" name="Google Shape;206;p1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058f36109_3_0: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0" name="Google Shape;230;g11058f36109_3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058f36109_3_28: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g11058f36109_3_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42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171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86" name="Google Shape;286;p1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3" name="Google Shape;293;p1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00" name="Google Shape;300;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8" name="Google Shape;318;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30" name="Google Shape;330;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56" name="Google Shape;356;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5" name="Google Shape;365;p60: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753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3856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6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6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81" name="Google Shape;381;p62: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1: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6" name="Google Shape;76;p31: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08" name="Google Shape;408;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35" name="Google Shape;435;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9" name="Google Shape;449;p4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76" name="Google Shape;476;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90" name="Google Shape;490;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98" name="Google Shape;498;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3" name="Google Shape;523;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7" name="Google Shape;537;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55" name="Google Shape;555;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66" name="Google Shape;566;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86" name="Google Shape;86;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85" name="Google Shape;585;p7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8" name="Google Shape;598;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11" name="Google Shape;611;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6" name="Google Shape;626;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39" name="Google Shape;639;p7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65" name="Google Shape;665;p7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7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97" name="Google Shape;697;p7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19" name="Google Shape;719;p7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7" name="Google Shape;737;p8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7" name="Google Shape;97;p7: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09" name="Google Shape;109;p8: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1" name="Google Shape;121;p9: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808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9</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507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33915"/>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2022</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14" name="Google Shape;13;p22">
            <a:extLst>
              <a:ext uri="{FF2B5EF4-FFF2-40B4-BE49-F238E27FC236}">
                <a16:creationId xmlns:a16="http://schemas.microsoft.com/office/drawing/2014/main" id="{AE777B46-8FCB-CE6E-689B-0857EAC1996C}"/>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1" name="Google Shape;16;p22">
            <a:extLst>
              <a:ext uri="{FF2B5EF4-FFF2-40B4-BE49-F238E27FC236}">
                <a16:creationId xmlns:a16="http://schemas.microsoft.com/office/drawing/2014/main" id="{1F98E273-F696-E0EC-A971-AF8FA9FE6725}"/>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7: Annotation Strategies &amp; Machine Languages</a:t>
            </a:r>
            <a:endParaRPr sz="1400" b="0" i="0" u="none" strike="noStrike" cap="none" dirty="0">
              <a:solidFill>
                <a:srgbClr val="000000"/>
              </a:solidFill>
              <a:latin typeface="Arial"/>
              <a:ea typeface="Arial"/>
              <a:cs typeface="Arial"/>
              <a:sym typeface="Arial"/>
            </a:endParaRPr>
          </a:p>
        </p:txBody>
      </p:sp>
      <p:pic>
        <p:nvPicPr>
          <p:cNvPr id="12" name="Google Shape;14;p22">
            <a:extLst>
              <a:ext uri="{FF2B5EF4-FFF2-40B4-BE49-F238E27FC236}">
                <a16:creationId xmlns:a16="http://schemas.microsoft.com/office/drawing/2014/main" id="{98F04B55-4B87-D52D-C431-48BC5DEFA99D}"/>
              </a:ext>
            </a:extLst>
          </p:cNvPr>
          <p:cNvPicPr preferRelativeResize="0"/>
          <p:nvPr userDrawn="1"/>
        </p:nvPicPr>
        <p:blipFill rotWithShape="1">
          <a:blip r:embed="rId4">
            <a:alphaModFix/>
          </a:blip>
          <a:srcRect/>
          <a:stretch/>
        </p:blipFill>
        <p:spPr>
          <a:xfrm>
            <a:off x="26376" y="25115"/>
            <a:ext cx="2150721" cy="169037"/>
          </a:xfrm>
          <a:prstGeom prst="rect">
            <a:avLst/>
          </a:prstGeom>
          <a:noFill/>
          <a:ln>
            <a:noFill/>
          </a:ln>
        </p:spPr>
      </p:pic>
      <p:sp>
        <p:nvSpPr>
          <p:cNvPr id="13" name="Google Shape;15;p22">
            <a:extLst>
              <a:ext uri="{FF2B5EF4-FFF2-40B4-BE49-F238E27FC236}">
                <a16:creationId xmlns:a16="http://schemas.microsoft.com/office/drawing/2014/main" id="{49CB27AF-C934-975C-D3A6-3492955E3AB0}"/>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357018"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27"/>
          <p:cNvSpPr txBox="1">
            <a:spLocks noGrp="1"/>
          </p:cNvSpPr>
          <p:nvPr>
            <p:ph type="body" idx="2"/>
          </p:nvPr>
        </p:nvSpPr>
        <p:spPr>
          <a:xfrm>
            <a:off x="4648200"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29"/>
        <p:cNvGrpSpPr/>
        <p:nvPr/>
      </p:nvGrpSpPr>
      <p:grpSpPr>
        <a:xfrm>
          <a:off x="0" y="0"/>
          <a:ext cx="0" cy="0"/>
          <a:chOff x="0" y="0"/>
          <a:chExt cx="0" cy="0"/>
        </a:xfrm>
      </p:grpSpPr>
      <p:sp>
        <p:nvSpPr>
          <p:cNvPr id="30" name="Google Shape;30;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2" name="Google Shape;32;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3" name="Google Shape;33;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2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6" name="Google Shape;16;p22"/>
          <p:cNvSpPr txBox="1"/>
          <p:nvPr userDrawn="1"/>
        </p:nvSpPr>
        <p:spPr>
          <a:xfrm>
            <a:off x="0" y="286543"/>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L07: Machine Languages, Annotation Strategies</a:t>
            </a:r>
            <a:endParaRPr sz="1400" b="0" i="0" u="none" strike="noStrike" cap="none">
              <a:solidFill>
                <a:srgbClr val="000000"/>
              </a:solidFill>
              <a:latin typeface="Arial"/>
              <a:ea typeface="Arial"/>
              <a:cs typeface="Arial"/>
              <a:sym typeface="Arial"/>
            </a:endParaRPr>
          </a:p>
        </p:txBody>
      </p:sp>
      <p:sp>
        <p:nvSpPr>
          <p:cNvPr id="19" name="Google Shape;16;p22">
            <a:extLst>
              <a:ext uri="{FF2B5EF4-FFF2-40B4-BE49-F238E27FC236}">
                <a16:creationId xmlns:a16="http://schemas.microsoft.com/office/drawing/2014/main" id="{9BFC7F9D-687B-DDBA-2762-0E815CC82789}"/>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7: Annotation Strategies &amp; Machine Languages</a:t>
            </a:r>
            <a:endParaRPr sz="1400" b="0" i="0" u="none" strike="noStrike" cap="none" dirty="0">
              <a:solidFill>
                <a:srgbClr val="000000"/>
              </a:solidFill>
              <a:latin typeface="Arial"/>
              <a:ea typeface="Arial"/>
              <a:cs typeface="Arial"/>
              <a:sym typeface="Arial"/>
            </a:endParaRPr>
          </a:p>
        </p:txBody>
      </p:sp>
      <p:pic>
        <p:nvPicPr>
          <p:cNvPr id="20" name="Google Shape;14;p22">
            <a:extLst>
              <a:ext uri="{FF2B5EF4-FFF2-40B4-BE49-F238E27FC236}">
                <a16:creationId xmlns:a16="http://schemas.microsoft.com/office/drawing/2014/main" id="{ECF27DAE-BA17-A041-0D22-5515BD1F8D0E}"/>
              </a:ext>
            </a:extLst>
          </p:cNvPr>
          <p:cNvPicPr preferRelativeResize="0"/>
          <p:nvPr userDrawn="1"/>
        </p:nvPicPr>
        <p:blipFill rotWithShape="1">
          <a:blip r:embed="rId6">
            <a:alphaModFix/>
          </a:blip>
          <a:srcRect/>
          <a:stretch/>
        </p:blipFill>
        <p:spPr>
          <a:xfrm>
            <a:off x="26376" y="25115"/>
            <a:ext cx="2150721" cy="169037"/>
          </a:xfrm>
          <a:prstGeom prst="rect">
            <a:avLst/>
          </a:prstGeom>
          <a:noFill/>
          <a:ln>
            <a:noFill/>
          </a:ln>
        </p:spPr>
      </p:pic>
      <p:sp>
        <p:nvSpPr>
          <p:cNvPr id="21" name="Google Shape;15;p22">
            <a:extLst>
              <a:ext uri="{FF2B5EF4-FFF2-40B4-BE49-F238E27FC236}">
                <a16:creationId xmlns:a16="http://schemas.microsoft.com/office/drawing/2014/main" id="{E00258BC-FDEC-E930-FACD-F5C7C87BEE2B}"/>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and2tetris.org/hdl-survival-guide" TargetMode="External"/><Relationship Id="rId5" Type="http://schemas.openxmlformats.org/officeDocument/2006/relationships/hyperlink" Target="https://b1391bd6-da3d-477d-8c01-38cdf774495a.filesusr.com/ugd/44046b_862828b3a3464a809cda6f44d9ad2ec9.pdf"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urses.cs.washington.edu/courses/cse390b/22sp/readings/r8_Final%20Memory%20Chip.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685800" y="2431662"/>
            <a:ext cx="7772400" cy="178911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Annotation Strategies &amp; Machine Languages</a:t>
            </a:r>
            <a:endParaRPr sz="3100" dirty="0"/>
          </a:p>
        </p:txBody>
      </p:sp>
      <p:sp>
        <p:nvSpPr>
          <p:cNvPr id="46" name="Google Shape;46;p1"/>
          <p:cNvSpPr txBox="1">
            <a:spLocks noGrp="1"/>
          </p:cNvSpPr>
          <p:nvPr>
            <p:ph type="subTitle" idx="1"/>
          </p:nvPr>
        </p:nvSpPr>
        <p:spPr>
          <a:xfrm>
            <a:off x="685799" y="5214348"/>
            <a:ext cx="8088745" cy="13224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40"/>
              <a:buNone/>
            </a:pPr>
            <a:r>
              <a:rPr lang="en-US" sz="2400" dirty="0"/>
              <a:t>Annotation Strategies, Introduction to Assembly Languages, Machine Language Specifications, The Hack Assembly Language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4 Resources</a:t>
            </a:r>
            <a:endParaRPr dirty="0"/>
          </a:p>
        </p:txBody>
      </p:sp>
      <p:sp>
        <p:nvSpPr>
          <p:cNvPr id="729" name="Google Shape;729;p80"/>
          <p:cNvSpPr txBox="1">
            <a:spLocks noGrp="1"/>
          </p:cNvSpPr>
          <p:nvPr>
            <p:ph type="body" idx="1"/>
          </p:nvPr>
        </p:nvSpPr>
        <p:spPr>
          <a:xfrm>
            <a:off x="396875" y="1362075"/>
            <a:ext cx="840598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Take advantage of hints in Project 4 readings</a:t>
            </a: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Reach out to your classmates and course staff</a:t>
            </a:r>
            <a:endParaRPr dirty="0"/>
          </a:p>
          <a:p>
            <a:pPr marL="640080" lvl="1" indent="-283464" algn="l" rtl="0">
              <a:lnSpc>
                <a:spcPct val="110000"/>
              </a:lnSpc>
              <a:spcBef>
                <a:spcPts val="24"/>
              </a:spcBef>
              <a:spcAft>
                <a:spcPts val="0"/>
              </a:spcAft>
              <a:buSzPts val="2420"/>
              <a:buChar char="▪"/>
            </a:pPr>
            <a:r>
              <a:rPr lang="en-US" dirty="0"/>
              <a:t>Post on the Ed discussion board</a:t>
            </a:r>
            <a:endParaRPr dirty="0"/>
          </a:p>
          <a:p>
            <a:pPr marL="640080" lvl="1" indent="-283464" algn="l" rtl="0">
              <a:lnSpc>
                <a:spcPct val="110000"/>
              </a:lnSpc>
              <a:spcBef>
                <a:spcPts val="24"/>
              </a:spcBef>
              <a:spcAft>
                <a:spcPts val="0"/>
              </a:spcAft>
              <a:buSzPts val="2420"/>
              <a:buChar char="▪"/>
            </a:pPr>
            <a:r>
              <a:rPr lang="en-US" dirty="0"/>
              <a:t>Come to office hours today after lecture</a:t>
            </a:r>
            <a:endParaRPr dirty="0"/>
          </a:p>
        </p:txBody>
      </p:sp>
      <p:sp>
        <p:nvSpPr>
          <p:cNvPr id="730" name="Google Shape;730;p8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pic>
        <p:nvPicPr>
          <p:cNvPr id="731" name="Google Shape;731;p80"/>
          <p:cNvPicPr preferRelativeResize="0"/>
          <p:nvPr/>
        </p:nvPicPr>
        <p:blipFill rotWithShape="1">
          <a:blip r:embed="rId3">
            <a:alphaModFix/>
          </a:blip>
          <a:srcRect/>
          <a:stretch/>
        </p:blipFill>
        <p:spPr>
          <a:xfrm>
            <a:off x="1471712" y="2019300"/>
            <a:ext cx="2780248" cy="2458146"/>
          </a:xfrm>
          <a:prstGeom prst="rect">
            <a:avLst/>
          </a:prstGeom>
          <a:noFill/>
          <a:ln>
            <a:noFill/>
          </a:ln>
          <a:effectLst>
            <a:outerShdw blurRad="50800" dist="38100" dir="2700000" algn="tl" rotWithShape="0">
              <a:srgbClr val="000000">
                <a:alpha val="40000"/>
              </a:srgbClr>
            </a:outerShdw>
          </a:effectLst>
        </p:spPr>
      </p:pic>
      <p:pic>
        <p:nvPicPr>
          <p:cNvPr id="732" name="Google Shape;732;p80"/>
          <p:cNvPicPr preferRelativeResize="0"/>
          <p:nvPr/>
        </p:nvPicPr>
        <p:blipFill rotWithShape="1">
          <a:blip r:embed="rId4">
            <a:alphaModFix/>
          </a:blip>
          <a:srcRect/>
          <a:stretch/>
        </p:blipFill>
        <p:spPr>
          <a:xfrm>
            <a:off x="4892042" y="2019301"/>
            <a:ext cx="2504722" cy="2458146"/>
          </a:xfrm>
          <a:prstGeom prst="rect">
            <a:avLst/>
          </a:prstGeom>
          <a:noFill/>
          <a:ln>
            <a:noFill/>
          </a:ln>
          <a:effectLst>
            <a:outerShdw blurRad="50800" dist="38100" dir="2700000" algn="tl" rotWithShape="0">
              <a:srgbClr val="000000">
                <a:alpha val="40000"/>
              </a:srgbClr>
            </a:outerShdw>
          </a:effectLst>
        </p:spPr>
      </p:pic>
      <p:sp>
        <p:nvSpPr>
          <p:cNvPr id="733" name="Google Shape;733;p80"/>
          <p:cNvSpPr txBox="1"/>
          <p:nvPr/>
        </p:nvSpPr>
        <p:spPr>
          <a:xfrm>
            <a:off x="1471712" y="4477446"/>
            <a:ext cx="278024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5"/>
              </a:rPr>
              <a:t>Chapter 3</a:t>
            </a:r>
            <a:endParaRPr sz="1400" b="0" i="0" u="none" strike="noStrike" cap="none">
              <a:solidFill>
                <a:srgbClr val="000000"/>
              </a:solidFill>
              <a:latin typeface="Calibri"/>
              <a:ea typeface="Calibri"/>
              <a:cs typeface="Calibri"/>
              <a:sym typeface="Calibri"/>
            </a:endParaRPr>
          </a:p>
        </p:txBody>
      </p:sp>
      <p:sp>
        <p:nvSpPr>
          <p:cNvPr id="734" name="Google Shape;734;p80"/>
          <p:cNvSpPr txBox="1"/>
          <p:nvPr/>
        </p:nvSpPr>
        <p:spPr>
          <a:xfrm>
            <a:off x="4892041" y="4496926"/>
            <a:ext cx="250472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6"/>
              </a:rPr>
              <a:t>HDL Survival Guide</a:t>
            </a: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090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5" name="Google Shape;199;p7">
            <a:extLst>
              <a:ext uri="{FF2B5EF4-FFF2-40B4-BE49-F238E27FC236}">
                <a16:creationId xmlns:a16="http://schemas.microsoft.com/office/drawing/2014/main" id="{2C94029B-7B42-684B-9F56-57CC0BCB3D49}"/>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Assembly languages are translated to binary by a compiler</a:t>
            </a:r>
          </a:p>
          <a:p>
            <a:pPr marL="610870" indent="-514350">
              <a:buSzPts val="2600"/>
              <a:buFont typeface="Arial"/>
              <a:buAutoNum type="alphaUcPeriod"/>
            </a:pPr>
            <a:r>
              <a:rPr lang="en-US" dirty="0">
                <a:solidFill>
                  <a:srgbClr val="00B050"/>
                </a:solidFill>
              </a:rPr>
              <a:t>Assembly languages were created to provide a more human-readable format for specifying machine code</a:t>
            </a:r>
          </a:p>
          <a:p>
            <a:pPr marL="610870" indent="-514350">
              <a:buSzPts val="2600"/>
              <a:buFont typeface="Arial"/>
              <a:buAutoNum type="alphaUcPeriod"/>
            </a:pPr>
            <a:r>
              <a:rPr lang="en-US" dirty="0">
                <a:solidFill>
                  <a:srgbClr val="FF329A"/>
                </a:solidFill>
              </a:rPr>
              <a:t>Registers are temporary storage locations that are stored in memory</a:t>
            </a:r>
          </a:p>
          <a:p>
            <a:pPr marL="610870" indent="-514350">
              <a:buSzPts val="2600"/>
              <a:buFont typeface="Arial"/>
              <a:buAutoNum type="alphaUcPeriod"/>
            </a:pPr>
            <a:r>
              <a:rPr lang="en-US" dirty="0">
                <a:solidFill>
                  <a:srgbClr val="00B0F0"/>
                </a:solidFill>
              </a:rPr>
              <a:t>The Hack computer architecture supports multiplication and division</a:t>
            </a:r>
          </a:p>
          <a:p>
            <a:pPr marL="610870" indent="-514350">
              <a:buSzPts val="2600"/>
              <a:buFont typeface="Arial"/>
              <a:buAutoNum type="alphaUcPeriod"/>
            </a:pPr>
            <a:r>
              <a:rPr lang="en-US" dirty="0">
                <a:solidFill>
                  <a:srgbClr val="9A6533"/>
                </a:solidFill>
              </a:rPr>
              <a:t>We’re lost…</a:t>
            </a:r>
            <a:endParaRPr lang="en-US" dirty="0"/>
          </a:p>
        </p:txBody>
      </p:sp>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Which of the following statements about assembly languages and machine code is TRUE?</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215734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Revisiting The Von Neumann Architecture</a:t>
            </a:r>
            <a:endParaRPr/>
          </a:p>
        </p:txBody>
      </p:sp>
      <p:sp>
        <p:nvSpPr>
          <p:cNvPr id="150" name="Google Shape;150;p1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
        <p:nvSpPr>
          <p:cNvPr id="151" name="Google Shape;151;p13"/>
          <p:cNvSpPr/>
          <p:nvPr/>
        </p:nvSpPr>
        <p:spPr>
          <a:xfrm>
            <a:off x="2298745" y="1405475"/>
            <a:ext cx="45300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152" name="Google Shape;152;p13"/>
          <p:cNvSpPr/>
          <p:nvPr/>
        </p:nvSpPr>
        <p:spPr>
          <a:xfrm>
            <a:off x="2472875" y="2078725"/>
            <a:ext cx="16494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153" name="Google Shape;153;p13"/>
          <p:cNvSpPr txBox="1">
            <a:spLocks noGrp="1"/>
          </p:cNvSpPr>
          <p:nvPr>
            <p:ph type="body" idx="1"/>
          </p:nvPr>
        </p:nvSpPr>
        <p:spPr>
          <a:xfrm>
            <a:off x="396875" y="1362075"/>
            <a:ext cx="8366100" cy="560478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154" name="Google Shape;154;p13"/>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155" name="Google Shape;155;p13"/>
          <p:cNvSpPr/>
          <p:nvPr/>
        </p:nvSpPr>
        <p:spPr>
          <a:xfrm>
            <a:off x="4555800"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156" name="Google Shape;156;p13"/>
          <p:cNvSpPr/>
          <p:nvPr/>
        </p:nvSpPr>
        <p:spPr>
          <a:xfrm>
            <a:off x="4732750"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157" name="Google Shape;157;p13"/>
          <p:cNvSpPr/>
          <p:nvPr/>
        </p:nvSpPr>
        <p:spPr>
          <a:xfrm>
            <a:off x="4732750"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158" name="Google Shape;158;p13"/>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159" name="Google Shape;159;p13"/>
          <p:cNvSpPr/>
          <p:nvPr/>
        </p:nvSpPr>
        <p:spPr>
          <a:xfrm>
            <a:off x="14215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3"/>
          <p:cNvSpPr/>
          <p:nvPr/>
        </p:nvSpPr>
        <p:spPr>
          <a:xfrm>
            <a:off x="68287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3"/>
          <p:cNvSpPr/>
          <p:nvPr/>
        </p:nvSpPr>
        <p:spPr>
          <a:xfrm rot="10800000">
            <a:off x="3982800"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3"/>
          <p:cNvSpPr/>
          <p:nvPr/>
        </p:nvSpPr>
        <p:spPr>
          <a:xfrm>
            <a:off x="4122275"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13"/>
          <p:cNvPicPr preferRelativeResize="0"/>
          <p:nvPr/>
        </p:nvPicPr>
        <p:blipFill rotWithShape="1">
          <a:blip r:embed="rId3">
            <a:alphaModFix/>
          </a:blip>
          <a:srcRect/>
          <a:stretch/>
        </p:blipFill>
        <p:spPr>
          <a:xfrm>
            <a:off x="4777033" y="2736190"/>
            <a:ext cx="1648825" cy="1820347"/>
          </a:xfrm>
          <a:prstGeom prst="rect">
            <a:avLst/>
          </a:prstGeom>
          <a:noFill/>
          <a:ln>
            <a:noFill/>
          </a:ln>
        </p:spPr>
      </p:pic>
      <p:sp>
        <p:nvSpPr>
          <p:cNvPr id="164" name="Google Shape;164;p13"/>
          <p:cNvSpPr/>
          <p:nvPr/>
        </p:nvSpPr>
        <p:spPr>
          <a:xfrm>
            <a:off x="2576150" y="2736199"/>
            <a:ext cx="1405800" cy="12336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PROGRAM</a:t>
            </a:r>
            <a:endParaRPr sz="1400" b="1" i="0" u="none" strike="noStrike" cap="none">
              <a:solidFill>
                <a:srgbClr val="000000"/>
              </a:solidFill>
              <a:latin typeface="Calibri"/>
              <a:ea typeface="Calibri"/>
              <a:cs typeface="Calibri"/>
              <a:sym typeface="Calibri"/>
            </a:endParaRPr>
          </a:p>
        </p:txBody>
      </p:sp>
      <p:sp>
        <p:nvSpPr>
          <p:cNvPr id="165" name="Google Shape;165;p13"/>
          <p:cNvSpPr/>
          <p:nvPr/>
        </p:nvSpPr>
        <p:spPr>
          <a:xfrm>
            <a:off x="2594675" y="4094499"/>
            <a:ext cx="1405800" cy="13260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DATA</a:t>
            </a:r>
            <a:endParaRPr sz="1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Machine Code</a:t>
            </a:r>
            <a:endParaRPr/>
          </a:p>
        </p:txBody>
      </p:sp>
      <p:sp>
        <p:nvSpPr>
          <p:cNvPr id="171" name="Google Shape;171;p1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Instructions are stored in memory, so they must be able to be encoded in binary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When we refer to </a:t>
            </a:r>
            <a:r>
              <a:rPr lang="en-US" b="1" dirty="0"/>
              <a:t>machine code</a:t>
            </a:r>
            <a:r>
              <a:rPr lang="en-US" dirty="0"/>
              <a:t>, we are typically talking about this binary representation of code</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Each instruction is a sequence of 0s and 1s</a:t>
            </a:r>
            <a:endParaRPr dirty="0"/>
          </a:p>
          <a:p>
            <a:pPr marL="640080" lvl="1" indent="-283464" algn="l" rtl="0">
              <a:lnSpc>
                <a:spcPct val="110000"/>
              </a:lnSpc>
              <a:spcBef>
                <a:spcPts val="24"/>
              </a:spcBef>
              <a:spcAft>
                <a:spcPts val="0"/>
              </a:spcAft>
              <a:buSzPts val="2420"/>
              <a:buChar char="▪"/>
            </a:pPr>
            <a:r>
              <a:rPr lang="en-US" dirty="0"/>
              <a:t>Our computer / hardware specification is what gives meaning to each part of this sequence</a:t>
            </a:r>
            <a:endParaRPr dirty="0"/>
          </a:p>
          <a:p>
            <a:pPr marL="640080" lvl="1" indent="-283464" algn="l" rtl="0">
              <a:lnSpc>
                <a:spcPct val="110000"/>
              </a:lnSpc>
              <a:spcBef>
                <a:spcPts val="24"/>
              </a:spcBef>
              <a:spcAft>
                <a:spcPts val="0"/>
              </a:spcAft>
              <a:buSzPts val="2420"/>
              <a:buChar char="▪"/>
            </a:pPr>
            <a:r>
              <a:rPr lang="en-US" dirty="0"/>
              <a:t>“Is this an add or subtract instruction? What are the inputs?”</a:t>
            </a:r>
            <a:endParaRPr dirty="0"/>
          </a:p>
        </p:txBody>
      </p:sp>
      <p:sp>
        <p:nvSpPr>
          <p:cNvPr id="172" name="Google Shape;172;p1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396875" y="1362075"/>
            <a:ext cx="8366100" cy="560478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178" name="Google Shape;178;p1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Storing the Program</a:t>
            </a:r>
            <a:endParaRPr/>
          </a:p>
        </p:txBody>
      </p:sp>
      <p:sp>
        <p:nvSpPr>
          <p:cNvPr id="179" name="Google Shape;179;p1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
        <p:nvSpPr>
          <p:cNvPr id="180" name="Google Shape;180;p15"/>
          <p:cNvSpPr/>
          <p:nvPr/>
        </p:nvSpPr>
        <p:spPr>
          <a:xfrm>
            <a:off x="1822651" y="1415200"/>
            <a:ext cx="54822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181" name="Google Shape;181;p15"/>
          <p:cNvSpPr/>
          <p:nvPr/>
        </p:nvSpPr>
        <p:spPr>
          <a:xfrm>
            <a:off x="2030975" y="2078725"/>
            <a:ext cx="25575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182" name="Google Shape;182;p1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183" name="Google Shape;183;p15"/>
          <p:cNvSpPr/>
          <p:nvPr/>
        </p:nvSpPr>
        <p:spPr>
          <a:xfrm>
            <a:off x="5022075"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184" name="Google Shape;184;p15"/>
          <p:cNvSpPr/>
          <p:nvPr/>
        </p:nvSpPr>
        <p:spPr>
          <a:xfrm>
            <a:off x="5199025"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185" name="Google Shape;185;p15"/>
          <p:cNvSpPr/>
          <p:nvPr/>
        </p:nvSpPr>
        <p:spPr>
          <a:xfrm>
            <a:off x="5199025"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186" name="Google Shape;186;p1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187" name="Google Shape;187;p15"/>
          <p:cNvSpPr/>
          <p:nvPr/>
        </p:nvSpPr>
        <p:spPr>
          <a:xfrm>
            <a:off x="1421550" y="3406975"/>
            <a:ext cx="453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5"/>
          <p:cNvSpPr/>
          <p:nvPr/>
        </p:nvSpPr>
        <p:spPr>
          <a:xfrm>
            <a:off x="7304850" y="3406975"/>
            <a:ext cx="538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5"/>
          <p:cNvSpPr/>
          <p:nvPr/>
        </p:nvSpPr>
        <p:spPr>
          <a:xfrm rot="10800000">
            <a:off x="4449075"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5"/>
          <p:cNvSpPr/>
          <p:nvPr/>
        </p:nvSpPr>
        <p:spPr>
          <a:xfrm>
            <a:off x="4588550"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p15"/>
          <p:cNvPicPr preferRelativeResize="0"/>
          <p:nvPr/>
        </p:nvPicPr>
        <p:blipFill rotWithShape="1">
          <a:blip r:embed="rId3">
            <a:alphaModFix/>
          </a:blip>
          <a:srcRect/>
          <a:stretch/>
        </p:blipFill>
        <p:spPr>
          <a:xfrm>
            <a:off x="5243308" y="2736190"/>
            <a:ext cx="1648825" cy="1820347"/>
          </a:xfrm>
          <a:prstGeom prst="rect">
            <a:avLst/>
          </a:prstGeom>
          <a:noFill/>
          <a:ln>
            <a:noFill/>
          </a:ln>
        </p:spPr>
      </p:pic>
      <p:sp>
        <p:nvSpPr>
          <p:cNvPr id="192" name="Google Shape;192;p15"/>
          <p:cNvSpPr/>
          <p:nvPr/>
        </p:nvSpPr>
        <p:spPr>
          <a:xfrm>
            <a:off x="2467225" y="2736200"/>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Instructions</a:t>
            </a:r>
            <a:endParaRPr sz="1200" b="0" i="0" u="none" strike="noStrike" cap="none">
              <a:solidFill>
                <a:schemeClr val="dk1"/>
              </a:solidFill>
              <a:latin typeface="Calibri"/>
              <a:ea typeface="Calibri"/>
              <a:cs typeface="Calibri"/>
              <a:sym typeface="Calibri"/>
            </a:endParaRPr>
          </a:p>
        </p:txBody>
      </p:sp>
      <p:sp>
        <p:nvSpPr>
          <p:cNvPr id="193" name="Google Shape;193;p15"/>
          <p:cNvSpPr/>
          <p:nvPr/>
        </p:nvSpPr>
        <p:spPr>
          <a:xfrm>
            <a:off x="2467225" y="4062200"/>
            <a:ext cx="1956300" cy="14070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1100100101100111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0011001010101011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Data</a:t>
            </a:r>
            <a:endParaRPr sz="1200" b="0" i="0" u="none" strike="noStrike" cap="none">
              <a:solidFill>
                <a:schemeClr val="dk1"/>
              </a:solidFill>
              <a:latin typeface="Calibri"/>
              <a:ea typeface="Calibri"/>
              <a:cs typeface="Calibri"/>
              <a:sym typeface="Calibri"/>
            </a:endParaRPr>
          </a:p>
        </p:txBody>
      </p:sp>
      <p:sp>
        <p:nvSpPr>
          <p:cNvPr id="194" name="Google Shape;194;p15"/>
          <p:cNvSpPr/>
          <p:nvPr/>
        </p:nvSpPr>
        <p:spPr>
          <a:xfrm>
            <a:off x="2030975" y="2736200"/>
            <a:ext cx="436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a:t>
            </a:r>
            <a:endParaRPr sz="1400" b="1" i="0" u="none" strike="noStrike" cap="none">
              <a:solidFill>
                <a:srgbClr val="000000"/>
              </a:solidFill>
              <a:latin typeface="Courier New"/>
              <a:ea typeface="Courier New"/>
              <a:cs typeface="Courier New"/>
              <a:sym typeface="Courier New"/>
            </a:endParaRPr>
          </a:p>
        </p:txBody>
      </p:sp>
      <p:sp>
        <p:nvSpPr>
          <p:cNvPr id="195" name="Google Shape;195;p15"/>
          <p:cNvSpPr/>
          <p:nvPr/>
        </p:nvSpPr>
        <p:spPr>
          <a:xfrm>
            <a:off x="2030975" y="4062200"/>
            <a:ext cx="538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n+2</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Assembly Languages</a:t>
            </a:r>
            <a:endParaRPr/>
          </a:p>
        </p:txBody>
      </p:sp>
      <p:sp>
        <p:nvSpPr>
          <p:cNvPr id="202" name="Google Shape;202;p1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Writing code using 0s and 1s is tedious and error prone</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Assembly languages are a human-readable format of binary instructions that a CPU runs</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Each human-readable assembly instruction has a corresponding binary machine code instruction</a:t>
            </a:r>
            <a:endParaRPr dirty="0"/>
          </a:p>
          <a:p>
            <a:pPr marL="640080" lvl="1" indent="-283464" algn="l" rtl="0">
              <a:lnSpc>
                <a:spcPct val="110000"/>
              </a:lnSpc>
              <a:spcBef>
                <a:spcPts val="24"/>
              </a:spcBef>
              <a:spcAft>
                <a:spcPts val="0"/>
              </a:spcAft>
              <a:buSzPts val="2420"/>
              <a:buChar char="▪"/>
            </a:pPr>
            <a:r>
              <a:rPr lang="en-US" dirty="0"/>
              <a:t>Example: </a:t>
            </a:r>
            <a:r>
              <a:rPr lang="en-US" b="1" dirty="0" err="1">
                <a:latin typeface="Courier New"/>
                <a:ea typeface="Courier New"/>
                <a:cs typeface="Courier New"/>
                <a:sym typeface="Courier New"/>
              </a:rPr>
              <a:t>addq</a:t>
            </a:r>
            <a:r>
              <a:rPr lang="en-US" b="1" dirty="0">
                <a:latin typeface="Courier New"/>
                <a:ea typeface="Courier New"/>
                <a:cs typeface="Courier New"/>
                <a:sym typeface="Courier New"/>
              </a:rPr>
              <a:t> reg1, reg2 == 0b1011000101010100</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Assembly is often used as an intermediary between a high-level programming language and machine code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03" name="Google Shape;203;p1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Producing Machine Code</a:t>
            </a:r>
            <a:endParaRPr/>
          </a:p>
        </p:txBody>
      </p:sp>
      <p:sp>
        <p:nvSpPr>
          <p:cNvPr id="209" name="Google Shape;209;p1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
        <p:nvSpPr>
          <p:cNvPr id="210" name="Google Shape;210;p17"/>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16</a:t>
            </a:fld>
            <a:endParaRPr sz="1200" b="1" i="0" u="none" strike="noStrike" cap="none">
              <a:solidFill>
                <a:srgbClr val="4B2A85"/>
              </a:solidFill>
              <a:latin typeface="Calibri"/>
              <a:ea typeface="Calibri"/>
              <a:cs typeface="Calibri"/>
              <a:sym typeface="Calibri"/>
            </a:endParaRPr>
          </a:p>
        </p:txBody>
      </p:sp>
      <p:grpSp>
        <p:nvGrpSpPr>
          <p:cNvPr id="211" name="Google Shape;211;p17"/>
          <p:cNvGrpSpPr/>
          <p:nvPr/>
        </p:nvGrpSpPr>
        <p:grpSpPr>
          <a:xfrm>
            <a:off x="6446600" y="2659638"/>
            <a:ext cx="2406300" cy="2292900"/>
            <a:chOff x="6262025" y="2282550"/>
            <a:chExt cx="2406300" cy="2292900"/>
          </a:xfrm>
        </p:grpSpPr>
        <p:sp>
          <p:nvSpPr>
            <p:cNvPr id="212" name="Google Shape;212;p17"/>
            <p:cNvSpPr/>
            <p:nvPr/>
          </p:nvSpPr>
          <p:spPr>
            <a:xfrm>
              <a:off x="6262025" y="2282550"/>
              <a:ext cx="2406300" cy="2292900"/>
            </a:xfrm>
            <a:prstGeom prst="rect">
              <a:avLst/>
            </a:prstGeom>
            <a:solidFill>
              <a:srgbClr val="FFFFFF"/>
            </a:solidFill>
            <a:ln w="38100" cap="flat" cmpd="sng">
              <a:solidFill>
                <a:srgbClr val="666666"/>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endParaRPr sz="1200" b="1" i="0" u="none" strike="noStrike" cap="none">
                <a:solidFill>
                  <a:srgbClr val="000000"/>
                </a:solidFill>
                <a:latin typeface="Calibri"/>
                <a:ea typeface="Calibri"/>
                <a:cs typeface="Calibri"/>
                <a:sym typeface="Calibri"/>
              </a:endParaRPr>
            </a:p>
          </p:txBody>
        </p:sp>
        <p:sp>
          <p:nvSpPr>
            <p:cNvPr id="213" name="Google Shape;213;p17"/>
            <p:cNvSpPr/>
            <p:nvPr/>
          </p:nvSpPr>
          <p:spPr>
            <a:xfrm>
              <a:off x="6354525" y="2379775"/>
              <a:ext cx="10086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1600" b="1" i="0" u="none" strike="noStrike" cap="none">
                  <a:solidFill>
                    <a:srgbClr val="000000"/>
                  </a:solidFill>
                  <a:latin typeface="Calibri"/>
                  <a:ea typeface="Calibri"/>
                  <a:cs typeface="Calibri"/>
                  <a:sym typeface="Calibri"/>
                </a:rPr>
                <a:t>MEMORY</a:t>
              </a:r>
              <a:endParaRPr sz="1600" b="1" i="0" u="none" strike="noStrike" cap="none">
                <a:solidFill>
                  <a:srgbClr val="000000"/>
                </a:solidFill>
                <a:latin typeface="Calibri"/>
                <a:ea typeface="Calibri"/>
                <a:cs typeface="Calibri"/>
                <a:sym typeface="Calibri"/>
              </a:endParaRPr>
            </a:p>
          </p:txBody>
        </p:sp>
        <p:sp>
          <p:nvSpPr>
            <p:cNvPr id="214" name="Google Shape;214;p17"/>
            <p:cNvSpPr/>
            <p:nvPr/>
          </p:nvSpPr>
          <p:spPr>
            <a:xfrm>
              <a:off x="7613073" y="2379775"/>
              <a:ext cx="9498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15" name="Google Shape;215;p17"/>
            <p:cNvSpPr/>
            <p:nvPr/>
          </p:nvSpPr>
          <p:spPr>
            <a:xfrm>
              <a:off x="7686973" y="3966250"/>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REGISTERS</a:t>
              </a:r>
              <a:endParaRPr sz="800" b="1" i="0" u="none" strike="noStrike" cap="none">
                <a:solidFill>
                  <a:srgbClr val="000000"/>
                </a:solidFill>
                <a:latin typeface="Calibri"/>
                <a:ea typeface="Calibri"/>
                <a:cs typeface="Calibri"/>
                <a:sym typeface="Calibri"/>
              </a:endParaRPr>
            </a:p>
          </p:txBody>
        </p:sp>
        <p:sp>
          <p:nvSpPr>
            <p:cNvPr id="216" name="Google Shape;216;p17"/>
            <p:cNvSpPr/>
            <p:nvPr/>
          </p:nvSpPr>
          <p:spPr>
            <a:xfrm>
              <a:off x="7686973" y="4247225"/>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CONTROL</a:t>
              </a:r>
              <a:endParaRPr sz="800" b="1" i="0" u="none" strike="noStrike" cap="none">
                <a:solidFill>
                  <a:srgbClr val="000000"/>
                </a:solidFill>
                <a:latin typeface="Calibri"/>
                <a:ea typeface="Calibri"/>
                <a:cs typeface="Calibri"/>
                <a:sym typeface="Calibri"/>
              </a:endParaRPr>
            </a:p>
          </p:txBody>
        </p:sp>
        <p:sp>
          <p:nvSpPr>
            <p:cNvPr id="217" name="Google Shape;217;p17"/>
            <p:cNvSpPr/>
            <p:nvPr/>
          </p:nvSpPr>
          <p:spPr>
            <a:xfrm rot="10800000">
              <a:off x="7313068" y="343738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7"/>
            <p:cNvSpPr/>
            <p:nvPr/>
          </p:nvSpPr>
          <p:spPr>
            <a:xfrm>
              <a:off x="7350030" y="318297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7"/>
            <p:cNvPicPr preferRelativeResize="0"/>
            <p:nvPr/>
          </p:nvPicPr>
          <p:blipFill rotWithShape="1">
            <a:blip r:embed="rId3">
              <a:alphaModFix/>
            </a:blip>
            <a:srcRect/>
            <a:stretch/>
          </p:blipFill>
          <p:spPr>
            <a:xfrm>
              <a:off x="7691386" y="2952737"/>
              <a:ext cx="875853" cy="966966"/>
            </a:xfrm>
            <a:prstGeom prst="rect">
              <a:avLst/>
            </a:prstGeom>
            <a:noFill/>
            <a:ln>
              <a:noFill/>
            </a:ln>
          </p:spPr>
        </p:pic>
        <p:sp>
          <p:nvSpPr>
            <p:cNvPr id="220" name="Google Shape;220;p17"/>
            <p:cNvSpPr/>
            <p:nvPr/>
          </p:nvSpPr>
          <p:spPr>
            <a:xfrm>
              <a:off x="6409374" y="2989425"/>
              <a:ext cx="864600" cy="6555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PROGRAM</a:t>
              </a:r>
              <a:endParaRPr sz="1000" b="1" i="0" u="none" strike="noStrike" cap="none">
                <a:solidFill>
                  <a:srgbClr val="000000"/>
                </a:solidFill>
                <a:latin typeface="Calibri"/>
                <a:ea typeface="Calibri"/>
                <a:cs typeface="Calibri"/>
                <a:sym typeface="Calibri"/>
              </a:endParaRPr>
            </a:p>
          </p:txBody>
        </p:sp>
        <p:sp>
          <p:nvSpPr>
            <p:cNvPr id="221" name="Google Shape;221;p17"/>
            <p:cNvSpPr/>
            <p:nvPr/>
          </p:nvSpPr>
          <p:spPr>
            <a:xfrm>
              <a:off x="6420767" y="3710951"/>
              <a:ext cx="864600" cy="7044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DATA</a:t>
              </a:r>
              <a:endParaRPr sz="1000" b="1" i="0" u="none" strike="noStrike" cap="none">
                <a:solidFill>
                  <a:srgbClr val="000000"/>
                </a:solidFill>
                <a:latin typeface="Calibri"/>
                <a:ea typeface="Calibri"/>
                <a:cs typeface="Calibri"/>
                <a:sym typeface="Calibri"/>
              </a:endParaRPr>
            </a:p>
          </p:txBody>
        </p:sp>
      </p:grpSp>
      <p:sp>
        <p:nvSpPr>
          <p:cNvPr id="222" name="Google Shape;222;p17"/>
          <p:cNvSpPr/>
          <p:nvPr/>
        </p:nvSpPr>
        <p:spPr>
          <a:xfrm>
            <a:off x="3443200" y="3143100"/>
            <a:ext cx="1956300" cy="1326000"/>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Machine Code Instructions</a:t>
            </a:r>
            <a:endParaRPr sz="1200" b="0" i="0" u="none" strike="noStrike" cap="none">
              <a:solidFill>
                <a:schemeClr val="dk1"/>
              </a:solidFill>
              <a:latin typeface="Calibri"/>
              <a:ea typeface="Calibri"/>
              <a:cs typeface="Calibri"/>
              <a:sym typeface="Calibri"/>
            </a:endParaRPr>
          </a:p>
        </p:txBody>
      </p:sp>
      <p:sp>
        <p:nvSpPr>
          <p:cNvPr id="223" name="Google Shape;223;p17"/>
          <p:cNvSpPr/>
          <p:nvPr/>
        </p:nvSpPr>
        <p:spPr>
          <a:xfrm>
            <a:off x="357025" y="1626725"/>
            <a:ext cx="1956300" cy="1367850"/>
          </a:xfrm>
          <a:prstGeom prst="rect">
            <a:avLst/>
          </a:prstGeom>
          <a:solidFill>
            <a:srgbClr val="F3F3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while (i &lt; 100) {</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sum += arr[i];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Java</a:t>
            </a:r>
            <a:endParaRPr sz="1200" b="0" i="0" u="none" strike="noStrike" cap="none">
              <a:solidFill>
                <a:schemeClr val="dk1"/>
              </a:solidFill>
              <a:latin typeface="Calibri"/>
              <a:ea typeface="Calibri"/>
              <a:cs typeface="Calibri"/>
              <a:sym typeface="Calibri"/>
            </a:endParaRPr>
          </a:p>
        </p:txBody>
      </p:sp>
      <p:sp>
        <p:nvSpPr>
          <p:cNvPr id="224" name="Google Shape;224;p17"/>
          <p:cNvSpPr/>
          <p:nvPr/>
        </p:nvSpPr>
        <p:spPr>
          <a:xfrm>
            <a:off x="5470200" y="4113225"/>
            <a:ext cx="9057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7"/>
          <p:cNvSpPr txBox="1"/>
          <p:nvPr/>
        </p:nvSpPr>
        <p:spPr>
          <a:xfrm>
            <a:off x="5136300" y="446910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Load &amp; Execute</a:t>
            </a:r>
            <a:endParaRPr sz="1400" b="1" i="0" u="none" strike="noStrike" cap="none">
              <a:solidFill>
                <a:srgbClr val="CC0000"/>
              </a:solidFill>
              <a:latin typeface="Calibri"/>
              <a:ea typeface="Calibri"/>
              <a:cs typeface="Calibri"/>
              <a:sym typeface="Calibri"/>
            </a:endParaRPr>
          </a:p>
        </p:txBody>
      </p:sp>
      <p:sp>
        <p:nvSpPr>
          <p:cNvPr id="226" name="Google Shape;226;p17"/>
          <p:cNvSpPr/>
          <p:nvPr/>
        </p:nvSpPr>
        <p:spPr>
          <a:xfrm rot="10800000" flipH="1">
            <a:off x="2428475" y="2107725"/>
            <a:ext cx="1437600" cy="9810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7"/>
          <p:cNvSpPr txBox="1"/>
          <p:nvPr/>
        </p:nvSpPr>
        <p:spPr>
          <a:xfrm>
            <a:off x="2733975" y="17426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058f36109_3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Producing Machine Code</a:t>
            </a:r>
            <a:endParaRPr/>
          </a:p>
        </p:txBody>
      </p:sp>
      <p:sp>
        <p:nvSpPr>
          <p:cNvPr id="233" name="Google Shape;233;g11058f36109_3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
        <p:nvSpPr>
          <p:cNvPr id="234" name="Google Shape;234;g11058f36109_3_0"/>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17</a:t>
            </a:fld>
            <a:endParaRPr sz="1200" b="1" i="0" u="none" strike="noStrike" cap="none">
              <a:solidFill>
                <a:srgbClr val="4B2A85"/>
              </a:solidFill>
              <a:latin typeface="Calibri"/>
              <a:ea typeface="Calibri"/>
              <a:cs typeface="Calibri"/>
              <a:sym typeface="Calibri"/>
            </a:endParaRPr>
          </a:p>
        </p:txBody>
      </p:sp>
      <p:grpSp>
        <p:nvGrpSpPr>
          <p:cNvPr id="235" name="Google Shape;235;g11058f36109_3_0"/>
          <p:cNvGrpSpPr/>
          <p:nvPr/>
        </p:nvGrpSpPr>
        <p:grpSpPr>
          <a:xfrm>
            <a:off x="6446600" y="2659638"/>
            <a:ext cx="2406300" cy="2292900"/>
            <a:chOff x="6262025" y="2282550"/>
            <a:chExt cx="2406300" cy="2292900"/>
          </a:xfrm>
        </p:grpSpPr>
        <p:sp>
          <p:nvSpPr>
            <p:cNvPr id="236" name="Google Shape;236;g11058f36109_3_0"/>
            <p:cNvSpPr/>
            <p:nvPr/>
          </p:nvSpPr>
          <p:spPr>
            <a:xfrm>
              <a:off x="6262025" y="2282550"/>
              <a:ext cx="2406300" cy="2292900"/>
            </a:xfrm>
            <a:prstGeom prst="rect">
              <a:avLst/>
            </a:prstGeom>
            <a:solidFill>
              <a:srgbClr val="FFFFFF"/>
            </a:solidFill>
            <a:ln w="38100" cap="flat" cmpd="sng">
              <a:solidFill>
                <a:srgbClr val="666666"/>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endParaRPr sz="1200" b="1" i="0" u="none" strike="noStrike" cap="none">
                <a:solidFill>
                  <a:srgbClr val="000000"/>
                </a:solidFill>
                <a:latin typeface="Calibri"/>
                <a:ea typeface="Calibri"/>
                <a:cs typeface="Calibri"/>
                <a:sym typeface="Calibri"/>
              </a:endParaRPr>
            </a:p>
          </p:txBody>
        </p:sp>
        <p:sp>
          <p:nvSpPr>
            <p:cNvPr id="237" name="Google Shape;237;g11058f36109_3_0"/>
            <p:cNvSpPr/>
            <p:nvPr/>
          </p:nvSpPr>
          <p:spPr>
            <a:xfrm>
              <a:off x="6354525" y="2379775"/>
              <a:ext cx="10086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1600" b="1" i="0" u="none" strike="noStrike" cap="none">
                  <a:solidFill>
                    <a:srgbClr val="000000"/>
                  </a:solidFill>
                  <a:latin typeface="Calibri"/>
                  <a:ea typeface="Calibri"/>
                  <a:cs typeface="Calibri"/>
                  <a:sym typeface="Calibri"/>
                </a:rPr>
                <a:t>MEMORY</a:t>
              </a:r>
              <a:endParaRPr sz="1600" b="1" i="0" u="none" strike="noStrike" cap="none">
                <a:solidFill>
                  <a:srgbClr val="000000"/>
                </a:solidFill>
                <a:latin typeface="Calibri"/>
                <a:ea typeface="Calibri"/>
                <a:cs typeface="Calibri"/>
                <a:sym typeface="Calibri"/>
              </a:endParaRPr>
            </a:p>
          </p:txBody>
        </p:sp>
        <p:sp>
          <p:nvSpPr>
            <p:cNvPr id="238" name="Google Shape;238;g11058f36109_3_0"/>
            <p:cNvSpPr/>
            <p:nvPr/>
          </p:nvSpPr>
          <p:spPr>
            <a:xfrm>
              <a:off x="7613073" y="2379775"/>
              <a:ext cx="9498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39" name="Google Shape;239;g11058f36109_3_0"/>
            <p:cNvSpPr/>
            <p:nvPr/>
          </p:nvSpPr>
          <p:spPr>
            <a:xfrm>
              <a:off x="7686973" y="3966250"/>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REGISTERS</a:t>
              </a:r>
              <a:endParaRPr sz="800" b="1" i="0" u="none" strike="noStrike" cap="none">
                <a:solidFill>
                  <a:srgbClr val="000000"/>
                </a:solidFill>
                <a:latin typeface="Calibri"/>
                <a:ea typeface="Calibri"/>
                <a:cs typeface="Calibri"/>
                <a:sym typeface="Calibri"/>
              </a:endParaRPr>
            </a:p>
          </p:txBody>
        </p:sp>
        <p:sp>
          <p:nvSpPr>
            <p:cNvPr id="240" name="Google Shape;240;g11058f36109_3_0"/>
            <p:cNvSpPr/>
            <p:nvPr/>
          </p:nvSpPr>
          <p:spPr>
            <a:xfrm>
              <a:off x="7686973" y="4247225"/>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CONTROL</a:t>
              </a:r>
              <a:endParaRPr sz="800" b="1" i="0" u="none" strike="noStrike" cap="none">
                <a:solidFill>
                  <a:srgbClr val="000000"/>
                </a:solidFill>
                <a:latin typeface="Calibri"/>
                <a:ea typeface="Calibri"/>
                <a:cs typeface="Calibri"/>
                <a:sym typeface="Calibri"/>
              </a:endParaRPr>
            </a:p>
          </p:txBody>
        </p:sp>
        <p:sp>
          <p:nvSpPr>
            <p:cNvPr id="241" name="Google Shape;241;g11058f36109_3_0"/>
            <p:cNvSpPr/>
            <p:nvPr/>
          </p:nvSpPr>
          <p:spPr>
            <a:xfrm rot="10800000">
              <a:off x="7313068" y="343738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11058f36109_3_0"/>
            <p:cNvSpPr/>
            <p:nvPr/>
          </p:nvSpPr>
          <p:spPr>
            <a:xfrm>
              <a:off x="7350030" y="318297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g11058f36109_3_0"/>
            <p:cNvPicPr preferRelativeResize="0"/>
            <p:nvPr/>
          </p:nvPicPr>
          <p:blipFill rotWithShape="1">
            <a:blip r:embed="rId3">
              <a:alphaModFix/>
            </a:blip>
            <a:srcRect/>
            <a:stretch/>
          </p:blipFill>
          <p:spPr>
            <a:xfrm>
              <a:off x="7691386" y="2952737"/>
              <a:ext cx="875853" cy="966966"/>
            </a:xfrm>
            <a:prstGeom prst="rect">
              <a:avLst/>
            </a:prstGeom>
            <a:noFill/>
            <a:ln>
              <a:noFill/>
            </a:ln>
          </p:spPr>
        </p:pic>
        <p:sp>
          <p:nvSpPr>
            <p:cNvPr id="244" name="Google Shape;244;g11058f36109_3_0"/>
            <p:cNvSpPr/>
            <p:nvPr/>
          </p:nvSpPr>
          <p:spPr>
            <a:xfrm>
              <a:off x="6409374" y="2989425"/>
              <a:ext cx="864600" cy="6555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PROGRAM</a:t>
              </a:r>
              <a:endParaRPr sz="1000" b="1" i="0" u="none" strike="noStrike" cap="none">
                <a:solidFill>
                  <a:srgbClr val="000000"/>
                </a:solidFill>
                <a:latin typeface="Calibri"/>
                <a:ea typeface="Calibri"/>
                <a:cs typeface="Calibri"/>
                <a:sym typeface="Calibri"/>
              </a:endParaRPr>
            </a:p>
          </p:txBody>
        </p:sp>
        <p:sp>
          <p:nvSpPr>
            <p:cNvPr id="245" name="Google Shape;245;g11058f36109_3_0"/>
            <p:cNvSpPr/>
            <p:nvPr/>
          </p:nvSpPr>
          <p:spPr>
            <a:xfrm>
              <a:off x="6420767" y="3710951"/>
              <a:ext cx="864600" cy="7044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DATA</a:t>
              </a:r>
              <a:endParaRPr sz="1000" b="1" i="0" u="none" strike="noStrike" cap="none">
                <a:solidFill>
                  <a:srgbClr val="000000"/>
                </a:solidFill>
                <a:latin typeface="Calibri"/>
                <a:ea typeface="Calibri"/>
                <a:cs typeface="Calibri"/>
                <a:sym typeface="Calibri"/>
              </a:endParaRPr>
            </a:p>
          </p:txBody>
        </p:sp>
      </p:grpSp>
      <p:sp>
        <p:nvSpPr>
          <p:cNvPr id="246" name="Google Shape;246;g11058f36109_3_0"/>
          <p:cNvSpPr/>
          <p:nvPr/>
        </p:nvSpPr>
        <p:spPr>
          <a:xfrm>
            <a:off x="3443200" y="3143100"/>
            <a:ext cx="1956300" cy="1326000"/>
          </a:xfrm>
          <a:prstGeom prst="rect">
            <a:avLst/>
          </a:prstGeom>
          <a:solidFill>
            <a:srgbClr val="CFE2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Machine Code Instructions</a:t>
            </a:r>
            <a:endParaRPr sz="1200" b="0" i="0" u="none" strike="noStrike" cap="none">
              <a:solidFill>
                <a:schemeClr val="dk1"/>
              </a:solidFill>
              <a:latin typeface="Calibri"/>
              <a:ea typeface="Calibri"/>
              <a:cs typeface="Calibri"/>
              <a:sym typeface="Calibri"/>
            </a:endParaRPr>
          </a:p>
        </p:txBody>
      </p:sp>
      <p:sp>
        <p:nvSpPr>
          <p:cNvPr id="247" name="Google Shape;247;g11058f36109_3_0"/>
          <p:cNvSpPr/>
          <p:nvPr/>
        </p:nvSpPr>
        <p:spPr>
          <a:xfrm>
            <a:off x="357025" y="1626725"/>
            <a:ext cx="1956300" cy="1368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while (i &lt; 100) {</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sum += arr[i];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Java</a:t>
            </a:r>
            <a:endParaRPr sz="1200" b="0" i="0" u="none" strike="noStrike" cap="none">
              <a:solidFill>
                <a:schemeClr val="dk1"/>
              </a:solidFill>
              <a:latin typeface="Calibri"/>
              <a:ea typeface="Calibri"/>
              <a:cs typeface="Calibri"/>
              <a:sym typeface="Calibri"/>
            </a:endParaRPr>
          </a:p>
        </p:txBody>
      </p:sp>
      <p:sp>
        <p:nvSpPr>
          <p:cNvPr id="248" name="Google Shape;248;g11058f36109_3_0"/>
          <p:cNvSpPr/>
          <p:nvPr/>
        </p:nvSpPr>
        <p:spPr>
          <a:xfrm>
            <a:off x="357025" y="4769725"/>
            <a:ext cx="1956300" cy="1326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$5,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addq %rsx,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%rdx, %rax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ret</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Assembly Language</a:t>
            </a:r>
            <a:endParaRPr sz="1200" b="0" i="0" u="none" strike="noStrike" cap="none">
              <a:solidFill>
                <a:schemeClr val="dk1"/>
              </a:solidFill>
              <a:latin typeface="Calibri"/>
              <a:ea typeface="Calibri"/>
              <a:cs typeface="Calibri"/>
              <a:sym typeface="Calibri"/>
            </a:endParaRPr>
          </a:p>
        </p:txBody>
      </p:sp>
      <p:sp>
        <p:nvSpPr>
          <p:cNvPr id="249" name="Google Shape;249;g11058f36109_3_0"/>
          <p:cNvSpPr/>
          <p:nvPr/>
        </p:nvSpPr>
        <p:spPr>
          <a:xfrm>
            <a:off x="5470200" y="4113225"/>
            <a:ext cx="9057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1058f36109_3_0"/>
          <p:cNvSpPr txBox="1"/>
          <p:nvPr/>
        </p:nvSpPr>
        <p:spPr>
          <a:xfrm>
            <a:off x="5136300" y="446910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Load &amp; Execute</a:t>
            </a:r>
            <a:endParaRPr sz="1400" b="1" i="0" u="none" strike="noStrike" cap="none">
              <a:solidFill>
                <a:srgbClr val="CC0000"/>
              </a:solidFill>
              <a:latin typeface="Calibri"/>
              <a:ea typeface="Calibri"/>
              <a:cs typeface="Calibri"/>
              <a:sym typeface="Calibri"/>
            </a:endParaRPr>
          </a:p>
        </p:txBody>
      </p:sp>
      <p:sp>
        <p:nvSpPr>
          <p:cNvPr id="251" name="Google Shape;251;g11058f36109_3_0"/>
          <p:cNvSpPr/>
          <p:nvPr/>
        </p:nvSpPr>
        <p:spPr>
          <a:xfrm rot="10800000" flipH="1">
            <a:off x="2428475" y="2107725"/>
            <a:ext cx="1437600" cy="9810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11058f36109_3_0"/>
          <p:cNvSpPr txBox="1"/>
          <p:nvPr/>
        </p:nvSpPr>
        <p:spPr>
          <a:xfrm>
            <a:off x="2733975" y="17426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
        <p:nvSpPr>
          <p:cNvPr id="253" name="Google Shape;253;g11058f36109_3_0"/>
          <p:cNvSpPr/>
          <p:nvPr/>
        </p:nvSpPr>
        <p:spPr>
          <a:xfrm>
            <a:off x="2428475" y="4566225"/>
            <a:ext cx="1437600" cy="10113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11058f36109_3_0"/>
          <p:cNvSpPr txBox="1"/>
          <p:nvPr/>
        </p:nvSpPr>
        <p:spPr>
          <a:xfrm>
            <a:off x="2733975" y="55775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Assemble</a:t>
            </a:r>
            <a:endParaRPr sz="1400" b="1" i="0" u="none" strike="noStrike" cap="none">
              <a:solidFill>
                <a:srgbClr val="CC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058f36109_3_28"/>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Producing Machine Code</a:t>
            </a:r>
            <a:endParaRPr/>
          </a:p>
        </p:txBody>
      </p:sp>
      <p:sp>
        <p:nvSpPr>
          <p:cNvPr id="260" name="Google Shape;260;g11058f36109_3_28"/>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
        <p:nvSpPr>
          <p:cNvPr id="261" name="Google Shape;261;g11058f36109_3_28"/>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18</a:t>
            </a:fld>
            <a:endParaRPr sz="1200" b="1" i="0" u="none" strike="noStrike" cap="none">
              <a:solidFill>
                <a:srgbClr val="4B2A85"/>
              </a:solidFill>
              <a:latin typeface="Calibri"/>
              <a:ea typeface="Calibri"/>
              <a:cs typeface="Calibri"/>
              <a:sym typeface="Calibri"/>
            </a:endParaRPr>
          </a:p>
        </p:txBody>
      </p:sp>
      <p:grpSp>
        <p:nvGrpSpPr>
          <p:cNvPr id="262" name="Google Shape;262;g11058f36109_3_28"/>
          <p:cNvGrpSpPr/>
          <p:nvPr/>
        </p:nvGrpSpPr>
        <p:grpSpPr>
          <a:xfrm>
            <a:off x="6446600" y="2659638"/>
            <a:ext cx="2406300" cy="2292900"/>
            <a:chOff x="6262025" y="2282550"/>
            <a:chExt cx="2406300" cy="2292900"/>
          </a:xfrm>
        </p:grpSpPr>
        <p:sp>
          <p:nvSpPr>
            <p:cNvPr id="263" name="Google Shape;263;g11058f36109_3_28"/>
            <p:cNvSpPr/>
            <p:nvPr/>
          </p:nvSpPr>
          <p:spPr>
            <a:xfrm>
              <a:off x="6262025" y="2282550"/>
              <a:ext cx="2406300" cy="2292900"/>
            </a:xfrm>
            <a:prstGeom prst="rect">
              <a:avLst/>
            </a:prstGeom>
            <a:solidFill>
              <a:srgbClr val="FFFFFF"/>
            </a:solidFill>
            <a:ln w="38100" cap="flat" cmpd="sng">
              <a:solidFill>
                <a:srgbClr val="666666"/>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endParaRPr sz="1200" b="1" i="0" u="none" strike="noStrike" cap="none">
                <a:solidFill>
                  <a:srgbClr val="000000"/>
                </a:solidFill>
                <a:latin typeface="Calibri"/>
                <a:ea typeface="Calibri"/>
                <a:cs typeface="Calibri"/>
                <a:sym typeface="Calibri"/>
              </a:endParaRPr>
            </a:p>
          </p:txBody>
        </p:sp>
        <p:sp>
          <p:nvSpPr>
            <p:cNvPr id="264" name="Google Shape;264;g11058f36109_3_28"/>
            <p:cNvSpPr/>
            <p:nvPr/>
          </p:nvSpPr>
          <p:spPr>
            <a:xfrm>
              <a:off x="6354525" y="2379775"/>
              <a:ext cx="10086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1600" b="1" i="0" u="none" strike="noStrike" cap="none">
                  <a:solidFill>
                    <a:srgbClr val="000000"/>
                  </a:solidFill>
                  <a:latin typeface="Calibri"/>
                  <a:ea typeface="Calibri"/>
                  <a:cs typeface="Calibri"/>
                  <a:sym typeface="Calibri"/>
                </a:rPr>
                <a:t>MEMORY</a:t>
              </a:r>
              <a:endParaRPr sz="1600" b="1" i="0" u="none" strike="noStrike" cap="none">
                <a:solidFill>
                  <a:srgbClr val="000000"/>
                </a:solidFill>
                <a:latin typeface="Calibri"/>
                <a:ea typeface="Calibri"/>
                <a:cs typeface="Calibri"/>
                <a:sym typeface="Calibri"/>
              </a:endParaRPr>
            </a:p>
          </p:txBody>
        </p:sp>
        <p:sp>
          <p:nvSpPr>
            <p:cNvPr id="265" name="Google Shape;265;g11058f36109_3_28"/>
            <p:cNvSpPr/>
            <p:nvPr/>
          </p:nvSpPr>
          <p:spPr>
            <a:xfrm>
              <a:off x="7613073" y="2379775"/>
              <a:ext cx="9498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66" name="Google Shape;266;g11058f36109_3_28"/>
            <p:cNvSpPr/>
            <p:nvPr/>
          </p:nvSpPr>
          <p:spPr>
            <a:xfrm>
              <a:off x="7686973" y="3966250"/>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REGISTERS</a:t>
              </a:r>
              <a:endParaRPr sz="800" b="1" i="0" u="none" strike="noStrike" cap="none">
                <a:solidFill>
                  <a:srgbClr val="000000"/>
                </a:solidFill>
                <a:latin typeface="Calibri"/>
                <a:ea typeface="Calibri"/>
                <a:cs typeface="Calibri"/>
                <a:sym typeface="Calibri"/>
              </a:endParaRPr>
            </a:p>
          </p:txBody>
        </p:sp>
        <p:sp>
          <p:nvSpPr>
            <p:cNvPr id="267" name="Google Shape;267;g11058f36109_3_28"/>
            <p:cNvSpPr/>
            <p:nvPr/>
          </p:nvSpPr>
          <p:spPr>
            <a:xfrm>
              <a:off x="7686973" y="4247225"/>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CONTROL</a:t>
              </a:r>
              <a:endParaRPr sz="800" b="1" i="0" u="none" strike="noStrike" cap="none">
                <a:solidFill>
                  <a:srgbClr val="000000"/>
                </a:solidFill>
                <a:latin typeface="Calibri"/>
                <a:ea typeface="Calibri"/>
                <a:cs typeface="Calibri"/>
                <a:sym typeface="Calibri"/>
              </a:endParaRPr>
            </a:p>
          </p:txBody>
        </p:sp>
        <p:sp>
          <p:nvSpPr>
            <p:cNvPr id="268" name="Google Shape;268;g11058f36109_3_28"/>
            <p:cNvSpPr/>
            <p:nvPr/>
          </p:nvSpPr>
          <p:spPr>
            <a:xfrm rot="10800000">
              <a:off x="7313068" y="343738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1058f36109_3_28"/>
            <p:cNvSpPr/>
            <p:nvPr/>
          </p:nvSpPr>
          <p:spPr>
            <a:xfrm>
              <a:off x="7350030" y="318297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g11058f36109_3_28"/>
            <p:cNvPicPr preferRelativeResize="0"/>
            <p:nvPr/>
          </p:nvPicPr>
          <p:blipFill rotWithShape="1">
            <a:blip r:embed="rId3">
              <a:alphaModFix/>
            </a:blip>
            <a:srcRect/>
            <a:stretch/>
          </p:blipFill>
          <p:spPr>
            <a:xfrm>
              <a:off x="7691386" y="2952737"/>
              <a:ext cx="875853" cy="966966"/>
            </a:xfrm>
            <a:prstGeom prst="rect">
              <a:avLst/>
            </a:prstGeom>
            <a:noFill/>
            <a:ln>
              <a:noFill/>
            </a:ln>
          </p:spPr>
        </p:pic>
        <p:sp>
          <p:nvSpPr>
            <p:cNvPr id="271" name="Google Shape;271;g11058f36109_3_28"/>
            <p:cNvSpPr/>
            <p:nvPr/>
          </p:nvSpPr>
          <p:spPr>
            <a:xfrm>
              <a:off x="6409374" y="2989425"/>
              <a:ext cx="864600" cy="6555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PROGRAM</a:t>
              </a:r>
              <a:endParaRPr sz="1000" b="1" i="0" u="none" strike="noStrike" cap="none">
                <a:solidFill>
                  <a:srgbClr val="000000"/>
                </a:solidFill>
                <a:latin typeface="Calibri"/>
                <a:ea typeface="Calibri"/>
                <a:cs typeface="Calibri"/>
                <a:sym typeface="Calibri"/>
              </a:endParaRPr>
            </a:p>
          </p:txBody>
        </p:sp>
        <p:sp>
          <p:nvSpPr>
            <p:cNvPr id="272" name="Google Shape;272;g11058f36109_3_28"/>
            <p:cNvSpPr/>
            <p:nvPr/>
          </p:nvSpPr>
          <p:spPr>
            <a:xfrm>
              <a:off x="6420767" y="3710951"/>
              <a:ext cx="864600" cy="7044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DATA</a:t>
              </a:r>
              <a:endParaRPr sz="1000" b="1" i="0" u="none" strike="noStrike" cap="none">
                <a:solidFill>
                  <a:srgbClr val="000000"/>
                </a:solidFill>
                <a:latin typeface="Calibri"/>
                <a:ea typeface="Calibri"/>
                <a:cs typeface="Calibri"/>
                <a:sym typeface="Calibri"/>
              </a:endParaRPr>
            </a:p>
          </p:txBody>
        </p:sp>
      </p:grpSp>
      <p:sp>
        <p:nvSpPr>
          <p:cNvPr id="273" name="Google Shape;273;g11058f36109_3_28"/>
          <p:cNvSpPr/>
          <p:nvPr/>
        </p:nvSpPr>
        <p:spPr>
          <a:xfrm>
            <a:off x="3443200" y="3143100"/>
            <a:ext cx="1956300" cy="1326000"/>
          </a:xfrm>
          <a:prstGeom prst="rect">
            <a:avLst/>
          </a:prstGeom>
          <a:solidFill>
            <a:srgbClr val="CFE2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Machine Code Instructions</a:t>
            </a:r>
            <a:endParaRPr sz="1200" b="0" i="0" u="none" strike="noStrike" cap="none">
              <a:solidFill>
                <a:schemeClr val="dk1"/>
              </a:solidFill>
              <a:latin typeface="Calibri"/>
              <a:ea typeface="Calibri"/>
              <a:cs typeface="Calibri"/>
              <a:sym typeface="Calibri"/>
            </a:endParaRPr>
          </a:p>
        </p:txBody>
      </p:sp>
      <p:sp>
        <p:nvSpPr>
          <p:cNvPr id="274" name="Google Shape;274;g11058f36109_3_28"/>
          <p:cNvSpPr/>
          <p:nvPr/>
        </p:nvSpPr>
        <p:spPr>
          <a:xfrm>
            <a:off x="357025" y="1626725"/>
            <a:ext cx="1956300" cy="1368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while (i &lt; 100) {</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sum += arr[i];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Java</a:t>
            </a:r>
            <a:endParaRPr sz="1200" b="0" i="0" u="none" strike="noStrike" cap="none">
              <a:solidFill>
                <a:schemeClr val="dk1"/>
              </a:solidFill>
              <a:latin typeface="Calibri"/>
              <a:ea typeface="Calibri"/>
              <a:cs typeface="Calibri"/>
              <a:sym typeface="Calibri"/>
            </a:endParaRPr>
          </a:p>
        </p:txBody>
      </p:sp>
      <p:sp>
        <p:nvSpPr>
          <p:cNvPr id="275" name="Google Shape;275;g11058f36109_3_28"/>
          <p:cNvSpPr/>
          <p:nvPr/>
        </p:nvSpPr>
        <p:spPr>
          <a:xfrm>
            <a:off x="357025" y="4769725"/>
            <a:ext cx="1956300" cy="1326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$5,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addq %rsx,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%rdx, %rax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ret</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Assembly Language</a:t>
            </a:r>
            <a:endParaRPr sz="1200" b="0" i="0" u="none" strike="noStrike" cap="none">
              <a:solidFill>
                <a:schemeClr val="dk1"/>
              </a:solidFill>
              <a:latin typeface="Calibri"/>
              <a:ea typeface="Calibri"/>
              <a:cs typeface="Calibri"/>
              <a:sym typeface="Calibri"/>
            </a:endParaRPr>
          </a:p>
        </p:txBody>
      </p:sp>
      <p:sp>
        <p:nvSpPr>
          <p:cNvPr id="276" name="Google Shape;276;g11058f36109_3_28"/>
          <p:cNvSpPr/>
          <p:nvPr/>
        </p:nvSpPr>
        <p:spPr>
          <a:xfrm>
            <a:off x="5470200" y="4113225"/>
            <a:ext cx="9057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11058f36109_3_28"/>
          <p:cNvSpPr txBox="1"/>
          <p:nvPr/>
        </p:nvSpPr>
        <p:spPr>
          <a:xfrm>
            <a:off x="5136300" y="446910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Load &amp; Execute</a:t>
            </a:r>
            <a:endParaRPr sz="1400" b="1" i="0" u="none" strike="noStrike" cap="none">
              <a:solidFill>
                <a:srgbClr val="CC0000"/>
              </a:solidFill>
              <a:latin typeface="Calibri"/>
              <a:ea typeface="Calibri"/>
              <a:cs typeface="Calibri"/>
              <a:sym typeface="Calibri"/>
            </a:endParaRPr>
          </a:p>
        </p:txBody>
      </p:sp>
      <p:sp>
        <p:nvSpPr>
          <p:cNvPr id="278" name="Google Shape;278;g11058f36109_3_28"/>
          <p:cNvSpPr/>
          <p:nvPr/>
        </p:nvSpPr>
        <p:spPr>
          <a:xfrm rot="10800000" flipH="1">
            <a:off x="2428475" y="2107725"/>
            <a:ext cx="1437600" cy="9810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1058f36109_3_28"/>
          <p:cNvSpPr txBox="1"/>
          <p:nvPr/>
        </p:nvSpPr>
        <p:spPr>
          <a:xfrm>
            <a:off x="2733975" y="17426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
        <p:nvSpPr>
          <p:cNvPr id="280" name="Google Shape;280;g11058f36109_3_28"/>
          <p:cNvSpPr/>
          <p:nvPr/>
        </p:nvSpPr>
        <p:spPr>
          <a:xfrm>
            <a:off x="2428475" y="4566225"/>
            <a:ext cx="1437600" cy="10113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11058f36109_3_28"/>
          <p:cNvSpPr txBox="1"/>
          <p:nvPr/>
        </p:nvSpPr>
        <p:spPr>
          <a:xfrm>
            <a:off x="2733975" y="55775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Assemble</a:t>
            </a:r>
            <a:endParaRPr sz="1400" b="1" i="0" u="none" strike="noStrike" cap="none">
              <a:solidFill>
                <a:srgbClr val="CC0000"/>
              </a:solidFill>
              <a:latin typeface="Calibri"/>
              <a:ea typeface="Calibri"/>
              <a:cs typeface="Calibri"/>
              <a:sym typeface="Calibri"/>
            </a:endParaRPr>
          </a:p>
        </p:txBody>
      </p:sp>
      <p:sp>
        <p:nvSpPr>
          <p:cNvPr id="282" name="Google Shape;282;g11058f36109_3_28"/>
          <p:cNvSpPr/>
          <p:nvPr/>
        </p:nvSpPr>
        <p:spPr>
          <a:xfrm rot="5400000">
            <a:off x="477625" y="3655650"/>
            <a:ext cx="17151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11058f36109_3_28"/>
          <p:cNvSpPr txBox="1"/>
          <p:nvPr/>
        </p:nvSpPr>
        <p:spPr>
          <a:xfrm>
            <a:off x="1447200" y="35769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5" name="Google Shape;55;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Annotation Strategies</a:t>
            </a:r>
          </a:p>
          <a:p>
            <a:pPr marL="640080" lvl="1" indent="-283464"/>
            <a:r>
              <a:rPr lang="en-US" dirty="0"/>
              <a:t>The What and How of Annotating Texts</a:t>
            </a:r>
          </a:p>
          <a:p>
            <a:pPr marL="347472" lvl="0" indent="-215392" algn="l" rtl="0">
              <a:lnSpc>
                <a:spcPct val="110000"/>
              </a:lnSpc>
              <a:spcBef>
                <a:spcPts val="440"/>
              </a:spcBef>
              <a:spcAft>
                <a:spcPts val="0"/>
              </a:spcAft>
              <a:buSzPts val="2080"/>
              <a:buFont typeface="Noto Sans Symbols"/>
              <a:buNone/>
            </a:pPr>
            <a:endParaRPr dirty="0">
              <a:solidFill>
                <a:schemeClr val="tx1"/>
              </a:solidFill>
            </a:endParaRPr>
          </a:p>
          <a:p>
            <a:pPr marL="347472" lvl="0" indent="-347472"/>
            <a:r>
              <a:rPr lang="en-US" dirty="0">
                <a:solidFill>
                  <a:schemeClr val="tx1"/>
                </a:solidFill>
              </a:rPr>
              <a:t>Introduction to Assembly Languages</a:t>
            </a:r>
          </a:p>
          <a:p>
            <a:pPr marL="640080" lvl="1" indent="-283464"/>
            <a:r>
              <a:rPr lang="en-US" dirty="0">
                <a:solidFill>
                  <a:schemeClr val="tx1"/>
                </a:solidFill>
              </a:rPr>
              <a:t>Producing Machine Code</a:t>
            </a:r>
          </a:p>
          <a:p>
            <a:pPr marL="347472" lvl="0" indent="-347472" algn="l" rtl="0">
              <a:lnSpc>
                <a:spcPct val="110000"/>
              </a:lnSpc>
              <a:spcBef>
                <a:spcPts val="440"/>
              </a:spcBef>
              <a:spcAft>
                <a:spcPts val="0"/>
              </a:spcAft>
              <a:buSzPts val="2080"/>
              <a:buFont typeface="Noto Sans Symbols"/>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Machine Language Specifications</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Operations, Addressing Modes, &amp; Flow Control</a:t>
            </a:r>
            <a:endParaRPr b="1" dirty="0">
              <a:solidFill>
                <a:srgbClr val="4B2A85"/>
              </a:solidFill>
            </a:endParaRPr>
          </a:p>
          <a:p>
            <a:pPr marL="640080" lvl="1" indent="-129794" algn="l" rtl="0">
              <a:lnSpc>
                <a:spcPct val="110000"/>
              </a:lnSpc>
              <a:spcBef>
                <a:spcPts val="24"/>
              </a:spcBef>
              <a:spcAft>
                <a:spcPts val="0"/>
              </a:spcAft>
              <a:buSzPts val="2420"/>
              <a:buNone/>
            </a:pPr>
            <a:endParaRPr sz="2600" dirty="0"/>
          </a:p>
          <a:p>
            <a:pPr marL="347472" lvl="0" indent="-347472" algn="l" rtl="0">
              <a:lnSpc>
                <a:spcPct val="110000"/>
              </a:lnSpc>
              <a:spcBef>
                <a:spcPts val="440"/>
              </a:spcBef>
              <a:spcAft>
                <a:spcPts val="0"/>
              </a:spcAft>
              <a:buSzPts val="2080"/>
              <a:buFont typeface="Noto Sans Symbols"/>
              <a:buChar char="❖"/>
            </a:pPr>
            <a:r>
              <a:rPr lang="en-US" dirty="0"/>
              <a:t>The Hack Assembly Language</a:t>
            </a:r>
            <a:endParaRPr dirty="0"/>
          </a:p>
          <a:p>
            <a:pPr marL="640080" lvl="1" indent="-283464" algn="l" rtl="0">
              <a:lnSpc>
                <a:spcPct val="110000"/>
              </a:lnSpc>
              <a:spcBef>
                <a:spcPts val="24"/>
              </a:spcBef>
              <a:spcAft>
                <a:spcPts val="0"/>
              </a:spcAft>
              <a:buSzPts val="2420"/>
              <a:buChar char="▪"/>
            </a:pPr>
            <a:r>
              <a:rPr lang="en-US" dirty="0"/>
              <a:t>Registers, A-Instructions, Symbols, &amp; C-Instructions</a:t>
            </a:r>
            <a:endParaRPr dirty="0"/>
          </a:p>
          <a:p>
            <a:pPr marL="640080" lvl="1" indent="-129794"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extLst>
      <p:ext uri="{BB962C8B-B14F-4D97-AF65-F5344CB8AC3E}">
        <p14:creationId xmlns:p14="http://schemas.microsoft.com/office/powerpoint/2010/main" val="190704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5" name="Google Shape;55;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b="1" dirty="0">
                <a:solidFill>
                  <a:srgbClr val="4B2A85"/>
                </a:solidFill>
              </a:rPr>
              <a:t>Annotation Strategies</a:t>
            </a:r>
          </a:p>
          <a:p>
            <a:pPr marL="640080" lvl="1" indent="-283464"/>
            <a:r>
              <a:rPr lang="en-US" b="1" dirty="0">
                <a:solidFill>
                  <a:srgbClr val="4B2A85"/>
                </a:solidFill>
              </a:rPr>
              <a:t>The What and How of Annotating Texts</a:t>
            </a:r>
          </a:p>
          <a:p>
            <a:pPr marL="347472" lvl="0" indent="-215392" algn="l" rtl="0">
              <a:lnSpc>
                <a:spcPct val="110000"/>
              </a:lnSpc>
              <a:spcBef>
                <a:spcPts val="440"/>
              </a:spcBef>
              <a:spcAft>
                <a:spcPts val="0"/>
              </a:spcAft>
              <a:buSzPts val="2080"/>
              <a:buFont typeface="Noto Sans Symbols"/>
              <a:buNone/>
            </a:pPr>
            <a:endParaRPr dirty="0">
              <a:solidFill>
                <a:schemeClr val="tx1"/>
              </a:solidFill>
            </a:endParaRPr>
          </a:p>
          <a:p>
            <a:pPr marL="347472" lvl="0" indent="-347472"/>
            <a:r>
              <a:rPr lang="en-US" dirty="0">
                <a:solidFill>
                  <a:schemeClr val="tx1"/>
                </a:solidFill>
              </a:rPr>
              <a:t>Introduction to Assembly Languages</a:t>
            </a:r>
          </a:p>
          <a:p>
            <a:pPr marL="640080" lvl="1" indent="-283464"/>
            <a:r>
              <a:rPr lang="en-US" dirty="0">
                <a:solidFill>
                  <a:schemeClr val="tx1"/>
                </a:solidFill>
              </a:rPr>
              <a:t>Producing Machine Code</a:t>
            </a:r>
          </a:p>
          <a:p>
            <a:pPr marL="347472" lvl="0" indent="-347472" algn="l" rtl="0">
              <a:lnSpc>
                <a:spcPct val="110000"/>
              </a:lnSpc>
              <a:spcBef>
                <a:spcPts val="440"/>
              </a:spcBef>
              <a:spcAft>
                <a:spcPts val="0"/>
              </a:spcAft>
              <a:buSzPts val="2080"/>
              <a:buFont typeface="Noto Sans Symbols"/>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Machine Language Specifications</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Operations, Addressing Modes, &amp; Flow Control</a:t>
            </a:r>
            <a:endParaRPr dirty="0">
              <a:solidFill>
                <a:schemeClr val="tx1"/>
              </a:solidFill>
            </a:endParaRPr>
          </a:p>
          <a:p>
            <a:pPr marL="640080" lvl="1" indent="-129794" algn="l" rtl="0">
              <a:lnSpc>
                <a:spcPct val="110000"/>
              </a:lnSpc>
              <a:spcBef>
                <a:spcPts val="24"/>
              </a:spcBef>
              <a:spcAft>
                <a:spcPts val="0"/>
              </a:spcAft>
              <a:buSzPts val="2420"/>
              <a:buNone/>
            </a:pPr>
            <a:endParaRPr sz="2600" dirty="0"/>
          </a:p>
          <a:p>
            <a:pPr marL="347472" lvl="0" indent="-347472" algn="l" rtl="0">
              <a:lnSpc>
                <a:spcPct val="110000"/>
              </a:lnSpc>
              <a:spcBef>
                <a:spcPts val="440"/>
              </a:spcBef>
              <a:spcAft>
                <a:spcPts val="0"/>
              </a:spcAft>
              <a:buSzPts val="2080"/>
              <a:buFont typeface="Noto Sans Symbols"/>
              <a:buChar char="❖"/>
            </a:pPr>
            <a:r>
              <a:rPr lang="en-US" dirty="0"/>
              <a:t>The Hack Assembly Language</a:t>
            </a:r>
            <a:endParaRPr dirty="0"/>
          </a:p>
          <a:p>
            <a:pPr marL="640080" lvl="1" indent="-283464" algn="l" rtl="0">
              <a:lnSpc>
                <a:spcPct val="110000"/>
              </a:lnSpc>
              <a:spcBef>
                <a:spcPts val="24"/>
              </a:spcBef>
              <a:spcAft>
                <a:spcPts val="0"/>
              </a:spcAft>
              <a:buSzPts val="2420"/>
              <a:buChar char="▪"/>
            </a:pPr>
            <a:r>
              <a:rPr lang="en-US" dirty="0"/>
              <a:t>Registers, A-Instructions, Symbols, &amp; C-Instructions</a:t>
            </a:r>
            <a:endParaRPr dirty="0"/>
          </a:p>
          <a:p>
            <a:pPr marL="640080" lvl="1" indent="-129794"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extLst>
      <p:ext uri="{BB962C8B-B14F-4D97-AF65-F5344CB8AC3E}">
        <p14:creationId xmlns:p14="http://schemas.microsoft.com/office/powerpoint/2010/main" val="227028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Machine Language</a:t>
            </a:r>
            <a:endParaRPr/>
          </a:p>
        </p:txBody>
      </p:sp>
      <p:sp>
        <p:nvSpPr>
          <p:cNvPr id="289" name="Google Shape;289;p1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Specification of the Hardware / Software interface</a:t>
            </a:r>
            <a:endParaRPr dirty="0"/>
          </a:p>
          <a:p>
            <a:pPr marL="640080" lvl="1" indent="-283464" algn="l" rtl="0">
              <a:lnSpc>
                <a:spcPct val="110000"/>
              </a:lnSpc>
              <a:spcBef>
                <a:spcPts val="24"/>
              </a:spcBef>
              <a:spcAft>
                <a:spcPts val="0"/>
              </a:spcAft>
              <a:buSzPts val="2420"/>
              <a:buChar char="▪"/>
            </a:pPr>
            <a:r>
              <a:rPr lang="en-US" dirty="0"/>
              <a:t>What operations are supported?</a:t>
            </a:r>
            <a:endParaRPr dirty="0"/>
          </a:p>
          <a:p>
            <a:pPr marL="640080" lvl="1" indent="-283464" algn="l" rtl="0">
              <a:lnSpc>
                <a:spcPct val="110000"/>
              </a:lnSpc>
              <a:spcBef>
                <a:spcPts val="24"/>
              </a:spcBef>
              <a:spcAft>
                <a:spcPts val="0"/>
              </a:spcAft>
              <a:buSzPts val="2420"/>
              <a:buChar char="▪"/>
            </a:pPr>
            <a:r>
              <a:rPr lang="en-US" dirty="0"/>
              <a:t>What do they operate on?</a:t>
            </a:r>
            <a:endParaRPr dirty="0"/>
          </a:p>
          <a:p>
            <a:pPr marL="640080" lvl="1" indent="-283464" algn="l" rtl="0">
              <a:lnSpc>
                <a:spcPct val="110000"/>
              </a:lnSpc>
              <a:spcBef>
                <a:spcPts val="24"/>
              </a:spcBef>
              <a:spcAft>
                <a:spcPts val="0"/>
              </a:spcAft>
              <a:buSzPts val="2420"/>
              <a:buChar char="▪"/>
            </a:pPr>
            <a:r>
              <a:rPr lang="en-US" dirty="0"/>
              <a:t>How is the program controlled?</a:t>
            </a:r>
            <a:endParaRPr dirty="0"/>
          </a:p>
          <a:p>
            <a:pPr marL="356616" lvl="1" indent="0" algn="l" rtl="0">
              <a:lnSpc>
                <a:spcPct val="110000"/>
              </a:lnSpc>
              <a:spcBef>
                <a:spcPts val="24"/>
              </a:spcBef>
              <a:spcAft>
                <a:spcPts val="0"/>
              </a:spcAft>
              <a:buSzPts val="2420"/>
              <a:buNone/>
            </a:pPr>
            <a:endParaRPr sz="1400" dirty="0"/>
          </a:p>
          <a:p>
            <a:pPr marL="347472" lvl="0" indent="-347472" algn="l" rtl="0">
              <a:lnSpc>
                <a:spcPct val="110000"/>
              </a:lnSpc>
              <a:spcBef>
                <a:spcPts val="440"/>
              </a:spcBef>
              <a:spcAft>
                <a:spcPts val="0"/>
              </a:spcAft>
              <a:buSzPts val="2080"/>
              <a:buFont typeface="Noto Sans Symbols"/>
              <a:buChar char="❖"/>
            </a:pPr>
            <a:r>
              <a:rPr lang="en-US" dirty="0"/>
              <a:t>Usually in close correspondence with the hardware architecture</a:t>
            </a:r>
            <a:endParaRPr dirty="0"/>
          </a:p>
          <a:p>
            <a:pPr marL="640080" lvl="1" indent="-283464" algn="l" rtl="0">
              <a:lnSpc>
                <a:spcPct val="110000"/>
              </a:lnSpc>
              <a:spcBef>
                <a:spcPts val="24"/>
              </a:spcBef>
              <a:spcAft>
                <a:spcPts val="0"/>
              </a:spcAft>
              <a:buSzPts val="2420"/>
              <a:buChar char="▪"/>
            </a:pPr>
            <a:r>
              <a:rPr lang="en-US" dirty="0"/>
              <a:t>Different specification for different hardware platforms</a:t>
            </a:r>
            <a:endParaRPr dirty="0"/>
          </a:p>
          <a:p>
            <a:pPr marL="356616" lvl="1" indent="0" algn="l" rtl="0">
              <a:lnSpc>
                <a:spcPct val="110000"/>
              </a:lnSpc>
              <a:spcBef>
                <a:spcPts val="24"/>
              </a:spcBef>
              <a:spcAft>
                <a:spcPts val="0"/>
              </a:spcAft>
              <a:buSzPts val="2420"/>
              <a:buNone/>
            </a:pPr>
            <a:endParaRPr sz="1400" dirty="0"/>
          </a:p>
          <a:p>
            <a:pPr marL="347472" lvl="0" indent="-347472" algn="l" rtl="0">
              <a:lnSpc>
                <a:spcPct val="110000"/>
              </a:lnSpc>
              <a:spcBef>
                <a:spcPts val="440"/>
              </a:spcBef>
              <a:spcAft>
                <a:spcPts val="0"/>
              </a:spcAft>
              <a:buSzPts val="2080"/>
              <a:buFont typeface="Noto Sans Symbols"/>
              <a:buChar char="❖"/>
            </a:pPr>
            <a:r>
              <a:rPr lang="en-US" dirty="0"/>
              <a:t>Cost and Performance Tradeoffs</a:t>
            </a:r>
            <a:endParaRPr dirty="0"/>
          </a:p>
          <a:p>
            <a:pPr marL="640080" lvl="1" indent="-283464" algn="l" rtl="0">
              <a:lnSpc>
                <a:spcPct val="110000"/>
              </a:lnSpc>
              <a:spcBef>
                <a:spcPts val="24"/>
              </a:spcBef>
              <a:spcAft>
                <a:spcPts val="0"/>
              </a:spcAft>
              <a:buSzPts val="2420"/>
              <a:buChar char="▪"/>
            </a:pPr>
            <a:r>
              <a:rPr lang="en-US" dirty="0"/>
              <a:t>Silicon area and complexity</a:t>
            </a:r>
            <a:endParaRPr dirty="0"/>
          </a:p>
          <a:p>
            <a:pPr marL="640080" lvl="1" indent="-283464" algn="l" rtl="0">
              <a:lnSpc>
                <a:spcPct val="110000"/>
              </a:lnSpc>
              <a:spcBef>
                <a:spcPts val="24"/>
              </a:spcBef>
              <a:spcAft>
                <a:spcPts val="0"/>
              </a:spcAft>
              <a:buSzPts val="2420"/>
              <a:buChar char="▪"/>
            </a:pPr>
            <a:r>
              <a:rPr lang="en-US" dirty="0"/>
              <a:t>Time to complete instruction</a:t>
            </a:r>
            <a:endParaRPr dirty="0"/>
          </a:p>
          <a:p>
            <a:pPr marL="640080" lvl="1" indent="-283464" algn="l" rtl="0">
              <a:lnSpc>
                <a:spcPct val="110000"/>
              </a:lnSpc>
              <a:spcBef>
                <a:spcPts val="24"/>
              </a:spcBef>
              <a:spcAft>
                <a:spcPts val="0"/>
              </a:spcAft>
              <a:buSzPts val="2420"/>
              <a:buChar char="▪"/>
            </a:pPr>
            <a:r>
              <a:rPr lang="en-US" dirty="0"/>
              <a:t>Power consumption</a:t>
            </a:r>
            <a:endParaRPr dirty="0"/>
          </a:p>
        </p:txBody>
      </p:sp>
      <p:sp>
        <p:nvSpPr>
          <p:cNvPr id="290" name="Google Shape;290;p1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Machine Operations</a:t>
            </a:r>
            <a:endParaRPr/>
          </a:p>
        </p:txBody>
      </p:sp>
      <p:sp>
        <p:nvSpPr>
          <p:cNvPr id="296" name="Google Shape;296;p1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Correspond to the operations supported by hardware:</a:t>
            </a:r>
            <a:endParaRPr dirty="0"/>
          </a:p>
          <a:p>
            <a:pPr marL="640080" lvl="1" indent="-283464" algn="l" rtl="0">
              <a:lnSpc>
                <a:spcPct val="110000"/>
              </a:lnSpc>
              <a:spcBef>
                <a:spcPts val="24"/>
              </a:spcBef>
              <a:spcAft>
                <a:spcPts val="0"/>
              </a:spcAft>
              <a:buSzPts val="2420"/>
              <a:buChar char="▪"/>
            </a:pPr>
            <a:r>
              <a:rPr lang="en-US" dirty="0"/>
              <a:t>Arithmetic </a:t>
            </a:r>
            <a:r>
              <a:rPr lang="en-US" dirty="0">
                <a:latin typeface="Calibri"/>
                <a:ea typeface="Calibri"/>
                <a:cs typeface="Calibri"/>
                <a:sym typeface="Calibri"/>
              </a:rPr>
              <a:t>(</a:t>
            </a:r>
            <a:r>
              <a:rPr lang="en-US" dirty="0">
                <a:latin typeface="Cambria Math"/>
                <a:ea typeface="Cambria Math"/>
                <a:cs typeface="Cambria Math"/>
                <a:sym typeface="Cambria Math"/>
              </a:rPr>
              <a:t>+, –</a:t>
            </a:r>
            <a:r>
              <a:rPr lang="en-US" dirty="0">
                <a:latin typeface="Calibri"/>
                <a:ea typeface="Calibri"/>
                <a:cs typeface="Calibri"/>
                <a:sym typeface="Calibri"/>
              </a:rPr>
              <a:t>)</a:t>
            </a:r>
            <a:endParaRPr dirty="0"/>
          </a:p>
          <a:p>
            <a:pPr marL="640080" lvl="1" indent="-283464" algn="l" rtl="0">
              <a:lnSpc>
                <a:spcPct val="110000"/>
              </a:lnSpc>
              <a:spcBef>
                <a:spcPts val="24"/>
              </a:spcBef>
              <a:spcAft>
                <a:spcPts val="0"/>
              </a:spcAft>
              <a:buSzPts val="2420"/>
              <a:buChar char="▪"/>
            </a:pPr>
            <a:r>
              <a:rPr lang="en-US" dirty="0"/>
              <a:t>Logical (And, Or)</a:t>
            </a:r>
            <a:endParaRPr dirty="0"/>
          </a:p>
          <a:p>
            <a:pPr marL="640080" lvl="1" indent="-283464" algn="l" rtl="0">
              <a:lnSpc>
                <a:spcPct val="110000"/>
              </a:lnSpc>
              <a:spcBef>
                <a:spcPts val="24"/>
              </a:spcBef>
              <a:spcAft>
                <a:spcPts val="0"/>
              </a:spcAft>
              <a:buSzPts val="2420"/>
              <a:buChar char="▪"/>
            </a:pPr>
            <a:r>
              <a:rPr lang="en-US" dirty="0"/>
              <a:t>Flow Control (“go to instruction n”, “if (condition) then go to instruction n”)</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Differences between machine languages:</a:t>
            </a:r>
            <a:endParaRPr dirty="0"/>
          </a:p>
          <a:p>
            <a:pPr marL="640080" lvl="1" indent="-283464" algn="l" rtl="0">
              <a:lnSpc>
                <a:spcPct val="110000"/>
              </a:lnSpc>
              <a:spcBef>
                <a:spcPts val="24"/>
              </a:spcBef>
              <a:spcAft>
                <a:spcPts val="0"/>
              </a:spcAft>
              <a:buSzPts val="2420"/>
              <a:buChar char="▪"/>
            </a:pPr>
            <a:r>
              <a:rPr lang="en-US" dirty="0"/>
              <a:t>Instruction set richness (e.g., division? bulk copy?)</a:t>
            </a:r>
            <a:endParaRPr dirty="0"/>
          </a:p>
          <a:p>
            <a:pPr marL="640080" lvl="1" indent="-283464" algn="l" rtl="0">
              <a:lnSpc>
                <a:spcPct val="110000"/>
              </a:lnSpc>
              <a:spcBef>
                <a:spcPts val="24"/>
              </a:spcBef>
              <a:spcAft>
                <a:spcPts val="0"/>
              </a:spcAft>
              <a:buSzPts val="2420"/>
              <a:buChar char="▪"/>
            </a:pPr>
            <a:r>
              <a:rPr lang="en-US" dirty="0"/>
              <a:t>Data types (e.g., word size, floating point)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97" name="Google Shape;297;p1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Registers</a:t>
            </a:r>
            <a:endParaRPr/>
          </a:p>
        </p:txBody>
      </p:sp>
      <p:sp>
        <p:nvSpPr>
          <p:cNvPr id="303" name="Google Shape;303;p20"/>
          <p:cNvSpPr txBox="1">
            <a:spLocks noGrp="1"/>
          </p:cNvSpPr>
          <p:nvPr>
            <p:ph type="body" idx="1"/>
          </p:nvPr>
        </p:nvSpPr>
        <p:spPr>
          <a:xfrm>
            <a:off x="396876" y="1362075"/>
            <a:ext cx="5612462"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CPU typically has a small number of </a:t>
            </a:r>
            <a:r>
              <a:rPr lang="en-US" b="1" dirty="0"/>
              <a:t>registers</a:t>
            </a:r>
            <a:endParaRPr dirty="0"/>
          </a:p>
          <a:p>
            <a:pPr marL="640080" lvl="1" indent="-283464" algn="l" rtl="0">
              <a:lnSpc>
                <a:spcPct val="110000"/>
              </a:lnSpc>
              <a:spcBef>
                <a:spcPts val="24"/>
              </a:spcBef>
              <a:spcAft>
                <a:spcPts val="0"/>
              </a:spcAft>
              <a:buSzPts val="2420"/>
              <a:buChar char="▪"/>
            </a:pPr>
            <a:r>
              <a:rPr lang="en-US" dirty="0"/>
              <a:t>Very efficient to access</a:t>
            </a:r>
            <a:endParaRPr dirty="0"/>
          </a:p>
          <a:p>
            <a:pPr marL="640080" lvl="1" indent="-283464" algn="l" rtl="0">
              <a:lnSpc>
                <a:spcPct val="110000"/>
              </a:lnSpc>
              <a:spcBef>
                <a:spcPts val="24"/>
              </a:spcBef>
              <a:spcAft>
                <a:spcPts val="0"/>
              </a:spcAft>
              <a:buSzPts val="2420"/>
              <a:buChar char="▪"/>
            </a:pPr>
            <a:r>
              <a:rPr lang="en-US" dirty="0"/>
              <a:t>Used for intermediate, short-term “scratch work”</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Number and use of registers is a central part of any machine language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04" name="Google Shape;304;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305" name="Google Shape;305;p20"/>
          <p:cNvSpPr/>
          <p:nvPr/>
        </p:nvSpPr>
        <p:spPr>
          <a:xfrm>
            <a:off x="6009338" y="1078225"/>
            <a:ext cx="2713737" cy="48666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306" name="Google Shape;306;p20"/>
          <p:cNvSpPr/>
          <p:nvPr/>
        </p:nvSpPr>
        <p:spPr>
          <a:xfrm>
            <a:off x="6090268" y="3496470"/>
            <a:ext cx="2566052" cy="17955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307" name="Google Shape;307;p20"/>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22</a:t>
            </a:fld>
            <a:endParaRPr sz="1200" b="1" i="0" u="none" strike="noStrike" cap="none">
              <a:solidFill>
                <a:srgbClr val="4B2A85"/>
              </a:solidFill>
              <a:latin typeface="Calibri"/>
              <a:ea typeface="Calibri"/>
              <a:cs typeface="Calibri"/>
              <a:sym typeface="Calibri"/>
            </a:endParaRPr>
          </a:p>
        </p:txBody>
      </p:sp>
      <p:sp>
        <p:nvSpPr>
          <p:cNvPr id="308" name="Google Shape;308;p20"/>
          <p:cNvSpPr/>
          <p:nvPr/>
        </p:nvSpPr>
        <p:spPr>
          <a:xfrm>
            <a:off x="6090269" y="5385500"/>
            <a:ext cx="2566052" cy="415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pic>
        <p:nvPicPr>
          <p:cNvPr id="309" name="Google Shape;309;p20"/>
          <p:cNvPicPr preferRelativeResize="0"/>
          <p:nvPr/>
        </p:nvPicPr>
        <p:blipFill rotWithShape="1">
          <a:blip r:embed="rId3">
            <a:alphaModFix/>
          </a:blip>
          <a:srcRect/>
          <a:stretch/>
        </p:blipFill>
        <p:spPr>
          <a:xfrm>
            <a:off x="6672238" y="1792116"/>
            <a:ext cx="1498275" cy="1513020"/>
          </a:xfrm>
          <a:prstGeom prst="rect">
            <a:avLst/>
          </a:prstGeom>
          <a:noFill/>
          <a:ln>
            <a:noFill/>
          </a:ln>
        </p:spPr>
      </p:pic>
      <p:sp>
        <p:nvSpPr>
          <p:cNvPr id="310" name="Google Shape;310;p20"/>
          <p:cNvSpPr/>
          <p:nvPr/>
        </p:nvSpPr>
        <p:spPr>
          <a:xfrm>
            <a:off x="6660145" y="3899575"/>
            <a:ext cx="1906612" cy="3351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ourier New"/>
                <a:ea typeface="Courier New"/>
                <a:cs typeface="Courier New"/>
                <a:sym typeface="Courier New"/>
              </a:rPr>
              <a:t>0101110011100110</a:t>
            </a:r>
            <a:endParaRPr sz="2000" b="1" i="0" u="none" strike="noStrike" cap="none">
              <a:solidFill>
                <a:schemeClr val="dk1"/>
              </a:solidFill>
              <a:latin typeface="Courier New"/>
              <a:ea typeface="Courier New"/>
              <a:cs typeface="Courier New"/>
              <a:sym typeface="Courier New"/>
            </a:endParaRPr>
          </a:p>
        </p:txBody>
      </p:sp>
      <p:sp>
        <p:nvSpPr>
          <p:cNvPr id="311" name="Google Shape;311;p20"/>
          <p:cNvSpPr/>
          <p:nvPr/>
        </p:nvSpPr>
        <p:spPr>
          <a:xfrm>
            <a:off x="6090269" y="3899575"/>
            <a:ext cx="609600" cy="33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1800" b="0" i="0" u="none" strike="noStrike" cap="none">
                <a:solidFill>
                  <a:schemeClr val="dk1"/>
                </a:solidFill>
                <a:latin typeface="Calibri"/>
                <a:ea typeface="Calibri"/>
                <a:cs typeface="Calibri"/>
                <a:sym typeface="Calibri"/>
              </a:rPr>
              <a:t>rsp</a:t>
            </a:r>
            <a:endParaRPr sz="1800" b="0" i="0" u="none" strike="noStrike" cap="none">
              <a:solidFill>
                <a:schemeClr val="dk1"/>
              </a:solidFill>
              <a:latin typeface="Calibri"/>
              <a:ea typeface="Calibri"/>
              <a:cs typeface="Calibri"/>
              <a:sym typeface="Calibri"/>
            </a:endParaRPr>
          </a:p>
        </p:txBody>
      </p:sp>
      <p:sp>
        <p:nvSpPr>
          <p:cNvPr id="312" name="Google Shape;312;p20"/>
          <p:cNvSpPr/>
          <p:nvPr/>
        </p:nvSpPr>
        <p:spPr>
          <a:xfrm>
            <a:off x="6660145" y="4333675"/>
            <a:ext cx="1906612" cy="3351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ourier New"/>
                <a:ea typeface="Courier New"/>
                <a:cs typeface="Courier New"/>
                <a:sym typeface="Courier New"/>
              </a:rPr>
              <a:t>0101110011100110</a:t>
            </a:r>
            <a:endParaRPr sz="2000" b="1" i="0" u="none" strike="noStrike" cap="none">
              <a:solidFill>
                <a:schemeClr val="dk1"/>
              </a:solidFill>
              <a:latin typeface="Courier New"/>
              <a:ea typeface="Courier New"/>
              <a:cs typeface="Courier New"/>
              <a:sym typeface="Courier New"/>
            </a:endParaRPr>
          </a:p>
        </p:txBody>
      </p:sp>
      <p:sp>
        <p:nvSpPr>
          <p:cNvPr id="313" name="Google Shape;313;p20"/>
          <p:cNvSpPr/>
          <p:nvPr/>
        </p:nvSpPr>
        <p:spPr>
          <a:xfrm>
            <a:off x="6090269" y="4333675"/>
            <a:ext cx="609600" cy="33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1800" b="0" i="0" u="none" strike="noStrike" cap="none">
                <a:solidFill>
                  <a:schemeClr val="dk1"/>
                </a:solidFill>
                <a:latin typeface="Calibri"/>
                <a:ea typeface="Calibri"/>
                <a:cs typeface="Calibri"/>
                <a:sym typeface="Calibri"/>
              </a:rPr>
              <a:t>reg2</a:t>
            </a:r>
            <a:endParaRPr sz="1800" b="0" i="0" u="none" strike="noStrike" cap="none">
              <a:solidFill>
                <a:schemeClr val="dk1"/>
              </a:solidFill>
              <a:latin typeface="Calibri"/>
              <a:ea typeface="Calibri"/>
              <a:cs typeface="Calibri"/>
              <a:sym typeface="Calibri"/>
            </a:endParaRPr>
          </a:p>
        </p:txBody>
      </p:sp>
      <p:sp>
        <p:nvSpPr>
          <p:cNvPr id="314" name="Google Shape;314;p20"/>
          <p:cNvSpPr/>
          <p:nvPr/>
        </p:nvSpPr>
        <p:spPr>
          <a:xfrm>
            <a:off x="6660145" y="4767775"/>
            <a:ext cx="1906612" cy="3351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ourier New"/>
                <a:ea typeface="Courier New"/>
                <a:cs typeface="Courier New"/>
                <a:sym typeface="Courier New"/>
              </a:rPr>
              <a:t>0101110011100110</a:t>
            </a:r>
            <a:endParaRPr sz="2000" b="1" i="0" u="none" strike="noStrike" cap="none">
              <a:solidFill>
                <a:schemeClr val="dk1"/>
              </a:solidFill>
              <a:latin typeface="Courier New"/>
              <a:ea typeface="Courier New"/>
              <a:cs typeface="Courier New"/>
              <a:sym typeface="Courier New"/>
            </a:endParaRPr>
          </a:p>
        </p:txBody>
      </p:sp>
      <p:sp>
        <p:nvSpPr>
          <p:cNvPr id="315" name="Google Shape;315;p20"/>
          <p:cNvSpPr/>
          <p:nvPr/>
        </p:nvSpPr>
        <p:spPr>
          <a:xfrm>
            <a:off x="6090269" y="4767775"/>
            <a:ext cx="609600" cy="33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1800" b="0" i="0" u="none" strike="noStrike" cap="none">
                <a:solidFill>
                  <a:schemeClr val="dk1"/>
                </a:solidFill>
                <a:latin typeface="Calibri"/>
                <a:ea typeface="Calibri"/>
                <a:cs typeface="Calibri"/>
                <a:sym typeface="Calibri"/>
              </a:rPr>
              <a:t>D</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Addressing Modes</a:t>
            </a:r>
            <a:endParaRPr/>
          </a:p>
        </p:txBody>
      </p:sp>
      <p:sp>
        <p:nvSpPr>
          <p:cNvPr id="321" name="Google Shape;321;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Ways to specify operands or inputs in assembly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Some useful options:</a:t>
            </a:r>
            <a:endParaRPr dirty="0"/>
          </a:p>
          <a:p>
            <a:pPr marL="640080" lvl="1" indent="-283464" algn="l" rtl="0">
              <a:lnSpc>
                <a:spcPct val="110000"/>
              </a:lnSpc>
              <a:spcBef>
                <a:spcPts val="24"/>
              </a:spcBef>
              <a:spcAft>
                <a:spcPts val="0"/>
              </a:spcAft>
              <a:buSzPts val="2420"/>
              <a:buChar char="▪"/>
            </a:pPr>
            <a:r>
              <a:rPr lang="en-US" dirty="0"/>
              <a:t>Register</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reg1, reg2</a:t>
            </a:r>
            <a:endParaRPr dirty="0"/>
          </a:p>
          <a:p>
            <a:pPr marL="640080" lvl="1" indent="-283464" algn="l" rtl="0">
              <a:lnSpc>
                <a:spcPct val="110000"/>
              </a:lnSpc>
              <a:spcBef>
                <a:spcPts val="24"/>
              </a:spcBef>
              <a:spcAft>
                <a:spcPts val="0"/>
              </a:spcAft>
              <a:buSzPts val="2420"/>
              <a:buChar char="▪"/>
            </a:pPr>
            <a:r>
              <a:rPr lang="en-US" dirty="0"/>
              <a:t>Direct Memory Access</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reg1, Memory[200]</a:t>
            </a:r>
            <a:endParaRPr dirty="0"/>
          </a:p>
          <a:p>
            <a:pPr marL="640080" lvl="1" indent="-283464" algn="l" rtl="0">
              <a:lnSpc>
                <a:spcPct val="110000"/>
              </a:lnSpc>
              <a:spcBef>
                <a:spcPts val="24"/>
              </a:spcBef>
              <a:spcAft>
                <a:spcPts val="0"/>
              </a:spcAft>
              <a:buSzPts val="2420"/>
              <a:buChar char="▪"/>
            </a:pPr>
            <a:r>
              <a:rPr lang="en-US" dirty="0"/>
              <a:t>Indirect Memory Access</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reg1, Memory[reg2]</a:t>
            </a:r>
            <a:endParaRPr dirty="0"/>
          </a:p>
          <a:p>
            <a:pPr marL="640080" lvl="1" indent="-283464" algn="l" rtl="0">
              <a:lnSpc>
                <a:spcPct val="110000"/>
              </a:lnSpc>
              <a:spcBef>
                <a:spcPts val="24"/>
              </a:spcBef>
              <a:spcAft>
                <a:spcPts val="0"/>
              </a:spcAft>
              <a:buSzPts val="2420"/>
              <a:buChar char="▪"/>
            </a:pPr>
            <a:r>
              <a:rPr lang="en-US" dirty="0"/>
              <a:t>Immediate</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100, reg2</a:t>
            </a:r>
            <a:endParaRPr dirty="0"/>
          </a:p>
        </p:txBody>
      </p:sp>
      <p:sp>
        <p:nvSpPr>
          <p:cNvPr id="322" name="Google Shape;322;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323" name="Google Shape;323;p21"/>
          <p:cNvSpPr txBox="1"/>
          <p:nvPr/>
        </p:nvSpPr>
        <p:spPr>
          <a:xfrm>
            <a:off x="5486400" y="3862606"/>
            <a:ext cx="2499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Access the giant array (i.e., memory) at index 200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p:txBody>
      </p:sp>
      <p:sp>
        <p:nvSpPr>
          <p:cNvPr id="324" name="Google Shape;324;p21"/>
          <p:cNvSpPr txBox="1"/>
          <p:nvPr/>
        </p:nvSpPr>
        <p:spPr>
          <a:xfrm>
            <a:off x="4290060" y="2715562"/>
            <a:ext cx="4572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Register names</a:t>
            </a:r>
            <a:endParaRPr sz="1400" b="0" i="0" u="none" strike="noStrike" cap="none">
              <a:solidFill>
                <a:srgbClr val="000000"/>
              </a:solidFill>
              <a:latin typeface="Arial"/>
              <a:ea typeface="Arial"/>
              <a:cs typeface="Arial"/>
              <a:sym typeface="Arial"/>
            </a:endParaRPr>
          </a:p>
        </p:txBody>
      </p:sp>
      <p:cxnSp>
        <p:nvCxnSpPr>
          <p:cNvPr id="325" name="Google Shape;325;p21"/>
          <p:cNvCxnSpPr/>
          <p:nvPr/>
        </p:nvCxnSpPr>
        <p:spPr>
          <a:xfrm flipH="1">
            <a:off x="2753760" y="2884839"/>
            <a:ext cx="1536300" cy="417900"/>
          </a:xfrm>
          <a:prstGeom prst="straightConnector1">
            <a:avLst/>
          </a:prstGeom>
          <a:noFill/>
          <a:ln w="9525" cap="flat" cmpd="sng">
            <a:solidFill>
              <a:schemeClr val="dk1"/>
            </a:solidFill>
            <a:prstDash val="solid"/>
            <a:round/>
            <a:headEnd type="none" w="sm" len="sm"/>
            <a:tailEnd type="triangle" w="med" len="med"/>
          </a:ln>
        </p:spPr>
      </p:cxnSp>
      <p:cxnSp>
        <p:nvCxnSpPr>
          <p:cNvPr id="326" name="Google Shape;326;p21"/>
          <p:cNvCxnSpPr/>
          <p:nvPr/>
        </p:nvCxnSpPr>
        <p:spPr>
          <a:xfrm flipH="1">
            <a:off x="3703560" y="2884839"/>
            <a:ext cx="586500" cy="449700"/>
          </a:xfrm>
          <a:prstGeom prst="straightConnector1">
            <a:avLst/>
          </a:prstGeom>
          <a:noFill/>
          <a:ln w="9525" cap="flat" cmpd="sng">
            <a:solidFill>
              <a:schemeClr val="dk1"/>
            </a:solidFill>
            <a:prstDash val="solid"/>
            <a:round/>
            <a:headEnd type="none" w="sm" len="sm"/>
            <a:tailEnd type="triangle" w="med" len="med"/>
          </a:ln>
        </p:spPr>
      </p:cxnSp>
      <p:cxnSp>
        <p:nvCxnSpPr>
          <p:cNvPr id="327" name="Google Shape;327;p21"/>
          <p:cNvCxnSpPr/>
          <p:nvPr/>
        </p:nvCxnSpPr>
        <p:spPr>
          <a:xfrm rot="10800000">
            <a:off x="4808100" y="4138831"/>
            <a:ext cx="678300" cy="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Flow Control</a:t>
            </a:r>
            <a:endParaRPr/>
          </a:p>
        </p:txBody>
      </p:sp>
      <p:sp>
        <p:nvSpPr>
          <p:cNvPr id="333" name="Google Shape;333;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
        <p:nvSpPr>
          <p:cNvPr id="334" name="Google Shape;334;p55"/>
          <p:cNvSpPr/>
          <p:nvPr/>
        </p:nvSpPr>
        <p:spPr>
          <a:xfrm>
            <a:off x="1822650" y="1415200"/>
            <a:ext cx="5482200" cy="507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335" name="Google Shape;335;p55"/>
          <p:cNvSpPr/>
          <p:nvPr/>
        </p:nvSpPr>
        <p:spPr>
          <a:xfrm>
            <a:off x="2030975" y="2078725"/>
            <a:ext cx="25575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336" name="Google Shape;336;p55"/>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24</a:t>
            </a:fld>
            <a:endParaRPr sz="1200" b="1" i="0" u="none" strike="noStrike" cap="none">
              <a:solidFill>
                <a:srgbClr val="4B2A85"/>
              </a:solidFill>
              <a:latin typeface="Calibri"/>
              <a:ea typeface="Calibri"/>
              <a:cs typeface="Calibri"/>
              <a:sym typeface="Calibri"/>
            </a:endParaRPr>
          </a:p>
        </p:txBody>
      </p:sp>
      <p:sp>
        <p:nvSpPr>
          <p:cNvPr id="337" name="Google Shape;337;p5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338" name="Google Shape;338;p55"/>
          <p:cNvSpPr/>
          <p:nvPr/>
        </p:nvSpPr>
        <p:spPr>
          <a:xfrm>
            <a:off x="5022075" y="2078725"/>
            <a:ext cx="20913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339" name="Google Shape;339;p55"/>
          <p:cNvSpPr/>
          <p:nvPr/>
        </p:nvSpPr>
        <p:spPr>
          <a:xfrm>
            <a:off x="5199025"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340" name="Google Shape;340;p55"/>
          <p:cNvSpPr/>
          <p:nvPr/>
        </p:nvSpPr>
        <p:spPr>
          <a:xfrm>
            <a:off x="5199025" y="5104042"/>
            <a:ext cx="1788600" cy="11226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341" name="Google Shape;341;p5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342" name="Google Shape;342;p55"/>
          <p:cNvSpPr/>
          <p:nvPr/>
        </p:nvSpPr>
        <p:spPr>
          <a:xfrm>
            <a:off x="1421550" y="3406975"/>
            <a:ext cx="453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5"/>
          <p:cNvSpPr/>
          <p:nvPr/>
        </p:nvSpPr>
        <p:spPr>
          <a:xfrm>
            <a:off x="7304850" y="3406975"/>
            <a:ext cx="538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5"/>
          <p:cNvSpPr/>
          <p:nvPr/>
        </p:nvSpPr>
        <p:spPr>
          <a:xfrm rot="10800000">
            <a:off x="4449075"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5"/>
          <p:cNvSpPr/>
          <p:nvPr/>
        </p:nvSpPr>
        <p:spPr>
          <a:xfrm>
            <a:off x="4588550"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55"/>
          <p:cNvPicPr preferRelativeResize="0"/>
          <p:nvPr/>
        </p:nvPicPr>
        <p:blipFill rotWithShape="1">
          <a:blip r:embed="rId3">
            <a:alphaModFix/>
          </a:blip>
          <a:srcRect/>
          <a:stretch/>
        </p:blipFill>
        <p:spPr>
          <a:xfrm>
            <a:off x="5243308" y="2736190"/>
            <a:ext cx="1648825" cy="1820347"/>
          </a:xfrm>
          <a:prstGeom prst="rect">
            <a:avLst/>
          </a:prstGeom>
          <a:noFill/>
          <a:ln>
            <a:noFill/>
          </a:ln>
        </p:spPr>
      </p:pic>
      <p:sp>
        <p:nvSpPr>
          <p:cNvPr id="347" name="Google Shape;347;p55"/>
          <p:cNvSpPr/>
          <p:nvPr/>
        </p:nvSpPr>
        <p:spPr>
          <a:xfrm>
            <a:off x="2467225" y="2736200"/>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0101110011100110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highlight>
                  <a:srgbClr val="FFF2CC"/>
                </a:highlight>
                <a:latin typeface="Courier New"/>
                <a:ea typeface="Courier New"/>
                <a:cs typeface="Courier New"/>
                <a:sym typeface="Courier New"/>
              </a:rPr>
              <a:t>1011000101010100</a:t>
            </a:r>
            <a:endParaRPr sz="1400" b="1" i="0" u="none" strike="noStrike" cap="none">
              <a:solidFill>
                <a:srgbClr val="000000"/>
              </a:solidFill>
              <a:highlight>
                <a:srgbClr val="FFF2CC"/>
              </a:highlight>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1110001011111100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Instructions</a:t>
            </a:r>
            <a:endParaRPr sz="1200" b="0" i="0" u="none" strike="noStrike" cap="none">
              <a:solidFill>
                <a:schemeClr val="dk1"/>
              </a:solidFill>
              <a:latin typeface="Calibri"/>
              <a:ea typeface="Calibri"/>
              <a:cs typeface="Calibri"/>
              <a:sym typeface="Calibri"/>
            </a:endParaRPr>
          </a:p>
        </p:txBody>
      </p:sp>
      <p:sp>
        <p:nvSpPr>
          <p:cNvPr id="348" name="Google Shape;348;p55"/>
          <p:cNvSpPr/>
          <p:nvPr/>
        </p:nvSpPr>
        <p:spPr>
          <a:xfrm>
            <a:off x="2467225" y="4062200"/>
            <a:ext cx="1956300" cy="14070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1100101010010101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1100100101100111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0011001010101011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Data</a:t>
            </a:r>
            <a:endParaRPr sz="1200" b="0" i="0" u="none" strike="noStrike" cap="none">
              <a:solidFill>
                <a:schemeClr val="dk1"/>
              </a:solidFill>
              <a:latin typeface="Calibri"/>
              <a:ea typeface="Calibri"/>
              <a:cs typeface="Calibri"/>
              <a:sym typeface="Calibri"/>
            </a:endParaRPr>
          </a:p>
        </p:txBody>
      </p:sp>
      <p:sp>
        <p:nvSpPr>
          <p:cNvPr id="349" name="Google Shape;349;p55"/>
          <p:cNvSpPr/>
          <p:nvPr/>
        </p:nvSpPr>
        <p:spPr>
          <a:xfrm>
            <a:off x="2030975" y="2736200"/>
            <a:ext cx="538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highlight>
                  <a:srgbClr val="FFF2CC"/>
                </a:highlight>
                <a:latin typeface="Courier New"/>
                <a:ea typeface="Courier New"/>
                <a:cs typeface="Courier New"/>
                <a:sym typeface="Courier New"/>
              </a:rPr>
              <a:t>1</a:t>
            </a:r>
            <a:endParaRPr sz="1400" b="1" i="0" u="none" strike="noStrike" cap="none">
              <a:solidFill>
                <a:srgbClr val="000000"/>
              </a:solidFill>
              <a:highlight>
                <a:srgbClr val="FFF2CC"/>
              </a:highlight>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2</a:t>
            </a:r>
            <a:endParaRPr sz="1400" b="0" i="0" u="none" strike="noStrike" cap="none">
              <a:solidFill>
                <a:srgbClr val="000000"/>
              </a:solidFill>
              <a:latin typeface="Courier New"/>
              <a:ea typeface="Courier New"/>
              <a:cs typeface="Courier New"/>
              <a:sym typeface="Courier New"/>
            </a:endParaRPr>
          </a:p>
        </p:txBody>
      </p:sp>
      <p:sp>
        <p:nvSpPr>
          <p:cNvPr id="350" name="Google Shape;350;p55"/>
          <p:cNvSpPr/>
          <p:nvPr/>
        </p:nvSpPr>
        <p:spPr>
          <a:xfrm>
            <a:off x="2030975" y="4062200"/>
            <a:ext cx="538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n</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n+1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n+2</a:t>
            </a:r>
            <a:endParaRPr sz="1400" b="0" i="0" u="none" strike="noStrike" cap="none">
              <a:solidFill>
                <a:srgbClr val="000000"/>
              </a:solidFill>
              <a:latin typeface="Courier New"/>
              <a:ea typeface="Courier New"/>
              <a:cs typeface="Courier New"/>
              <a:sym typeface="Courier New"/>
            </a:endParaRPr>
          </a:p>
        </p:txBody>
      </p:sp>
      <p:sp>
        <p:nvSpPr>
          <p:cNvPr id="351" name="Google Shape;351;p55"/>
          <p:cNvSpPr/>
          <p:nvPr/>
        </p:nvSpPr>
        <p:spPr>
          <a:xfrm>
            <a:off x="5352250" y="5510600"/>
            <a:ext cx="738300" cy="5703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352" name="Google Shape;352;p55"/>
          <p:cNvSpPr/>
          <p:nvPr/>
        </p:nvSpPr>
        <p:spPr>
          <a:xfrm>
            <a:off x="6090550" y="5510600"/>
            <a:ext cx="738300" cy="570300"/>
          </a:xfrm>
          <a:prstGeom prst="rect">
            <a:avLst/>
          </a:prstGeom>
          <a:solidFill>
            <a:srgbClr val="FFF2CC"/>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ourier New"/>
                <a:ea typeface="Courier New"/>
                <a:cs typeface="Courier New"/>
                <a:sym typeface="Courier New"/>
              </a:rPr>
              <a:t>1</a:t>
            </a:r>
            <a:endParaRPr sz="2000" b="1" i="0" u="none" strike="noStrike" cap="none">
              <a:solidFill>
                <a:schemeClr val="dk1"/>
              </a:solidFill>
              <a:latin typeface="Courier New"/>
              <a:ea typeface="Courier New"/>
              <a:cs typeface="Courier New"/>
              <a:sym typeface="Courier New"/>
            </a:endParaRPr>
          </a:p>
        </p:txBody>
      </p:sp>
      <p:sp>
        <p:nvSpPr>
          <p:cNvPr id="353" name="Google Shape;353;p55"/>
          <p:cNvSpPr/>
          <p:nvPr/>
        </p:nvSpPr>
        <p:spPr>
          <a:xfrm>
            <a:off x="590175" y="1952450"/>
            <a:ext cx="1486200" cy="874200"/>
          </a:xfrm>
          <a:prstGeom prst="wedgeRectCallout">
            <a:avLst>
              <a:gd name="adj1" fmla="val 49507"/>
              <a:gd name="adj2" fmla="val 83345"/>
            </a:avLst>
          </a:prstGeom>
          <a:solidFill>
            <a:srgbClr val="FFF2CC"/>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Which instruction should execute next?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Flow Control</a:t>
            </a:r>
            <a:endParaRPr/>
          </a:p>
        </p:txBody>
      </p:sp>
      <p:sp>
        <p:nvSpPr>
          <p:cNvPr id="359" name="Google Shape;359;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Usually, the CPU just executes machine instructions in a sequence</a:t>
            </a:r>
            <a:endParaRPr dirty="0"/>
          </a:p>
          <a:p>
            <a:pPr marL="640080" lvl="1" indent="-283464" algn="l" rtl="0">
              <a:lnSpc>
                <a:spcPct val="110000"/>
              </a:lnSpc>
              <a:spcBef>
                <a:spcPts val="24"/>
              </a:spcBef>
              <a:spcAft>
                <a:spcPts val="0"/>
              </a:spcAft>
              <a:buSzPts val="2420"/>
              <a:buChar char="▪"/>
            </a:pPr>
            <a:r>
              <a:rPr lang="en-US" dirty="0"/>
              <a:t>Typically moves to the instruction with the next highest address</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Sometimes we want to </a:t>
            </a:r>
            <a:r>
              <a:rPr lang="en-US" b="1" dirty="0"/>
              <a:t>always</a:t>
            </a:r>
            <a:r>
              <a:rPr lang="en-US" dirty="0"/>
              <a:t> “jump” to another location</a:t>
            </a:r>
            <a:endParaRPr dirty="0"/>
          </a:p>
          <a:p>
            <a:pPr marL="640080" lvl="1" indent="-283464" algn="l" rtl="0">
              <a:lnSpc>
                <a:spcPct val="110000"/>
              </a:lnSpc>
              <a:spcBef>
                <a:spcPts val="24"/>
              </a:spcBef>
              <a:spcAft>
                <a:spcPts val="0"/>
              </a:spcAft>
              <a:buSzPts val="2420"/>
              <a:buChar char="▪"/>
            </a:pPr>
            <a:r>
              <a:rPr lang="en-US" dirty="0"/>
              <a:t>Example: At the end of an infinite loop</a:t>
            </a:r>
            <a:endParaRPr dirty="0"/>
          </a:p>
        </p:txBody>
      </p:sp>
      <p:sp>
        <p:nvSpPr>
          <p:cNvPr id="360" name="Google Shape;360;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graphicFrame>
        <p:nvGraphicFramePr>
          <p:cNvPr id="361" name="Google Shape;361;p59" descr="There are two columns, one representing high level code and one representing possible assembly code that would be equivalent. This example highlights how jumps can be used to implement things like an infinite loop. After executing the loop body, we can &quot;jump&quot; back to the top in order to re-execute the body again. " title="High level language and assembly language comparison"/>
          <p:cNvGraphicFramePr/>
          <p:nvPr/>
        </p:nvGraphicFramePr>
        <p:xfrm>
          <a:off x="404812" y="4076760"/>
          <a:ext cx="8350225" cy="2468820"/>
        </p:xfrm>
        <a:graphic>
          <a:graphicData uri="http://schemas.openxmlformats.org/drawingml/2006/table">
            <a:tbl>
              <a:tblPr>
                <a:noFill/>
                <a:tableStyleId>{5152143D-C27F-4F14-89E2-E324BEDE464D}</a:tableStyleId>
              </a:tblPr>
              <a:tblGrid>
                <a:gridCol w="4155225">
                  <a:extLst>
                    <a:ext uri="{9D8B030D-6E8A-4147-A177-3AD203B41FA5}">
                      <a16:colId xmlns:a16="http://schemas.microsoft.com/office/drawing/2014/main" val="20000"/>
                    </a:ext>
                  </a:extLst>
                </a:gridCol>
                <a:gridCol w="4195000">
                  <a:extLst>
                    <a:ext uri="{9D8B030D-6E8A-4147-A177-3AD203B41FA5}">
                      <a16:colId xmlns:a16="http://schemas.microsoft.com/office/drawing/2014/main" val="20001"/>
                    </a:ext>
                  </a:extLst>
                </a:gridCol>
              </a:tblGrid>
              <a:tr h="2422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High Level Code (similar to Java)</a:t>
                      </a:r>
                      <a:endParaRPr sz="18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Assembly Code</a:t>
                      </a:r>
                      <a:endParaRPr sz="18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065900">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dirty="0">
                          <a:latin typeface="Courier New"/>
                          <a:ea typeface="Courier New"/>
                          <a:cs typeface="Courier New"/>
                          <a:sym typeface="Courier New"/>
                        </a:rPr>
                        <a:t>while (true) {</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reg1++;</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dirty="0">
                          <a:latin typeface="Courier New"/>
                          <a:ea typeface="Courier New"/>
                          <a:cs typeface="Courier New"/>
                          <a:sym typeface="Courier New"/>
                        </a:rPr>
                        <a:t>    </a:t>
                      </a:r>
                      <a:r>
                        <a:rPr lang="en-US" sz="2000" i="1" u="none" strike="noStrike" cap="none" dirty="0">
                          <a:latin typeface="Courier New"/>
                          <a:ea typeface="Courier New"/>
                          <a:cs typeface="Courier New"/>
                          <a:sym typeface="Courier New"/>
                        </a:rPr>
                        <a:t>&lt;more loop body&gt;</a:t>
                      </a:r>
                      <a:endParaRPr sz="2000" i="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i="1" u="none" strike="noStrike" cap="none" dirty="0">
                          <a:latin typeface="Courier New"/>
                          <a:ea typeface="Courier New"/>
                          <a:cs typeface="Courier New"/>
                          <a:sym typeface="Courier New"/>
                        </a:rPr>
                        <a:t>&lt;code after loop&gt;</a:t>
                      </a:r>
                      <a:endParaRPr sz="2000" i="1"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dirty="0">
                          <a:latin typeface="Courier New"/>
                          <a:ea typeface="Courier New"/>
                          <a:cs typeface="Courier New"/>
                          <a:sym typeface="Courier New"/>
                        </a:rPr>
                        <a:t>TOP:</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add 1, reg1</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dirty="0">
                          <a:solidFill>
                            <a:schemeClr val="dk1"/>
                          </a:solidFill>
                          <a:latin typeface="Courier New"/>
                          <a:ea typeface="Courier New"/>
                          <a:cs typeface="Courier New"/>
                          <a:sym typeface="Courier New"/>
                        </a:rPr>
                        <a:t>    </a:t>
                      </a:r>
                      <a:r>
                        <a:rPr lang="en-US" sz="2000" i="1" u="none" strike="noStrike" cap="none" dirty="0">
                          <a:solidFill>
                            <a:schemeClr val="dk1"/>
                          </a:solidFill>
                          <a:latin typeface="Courier New"/>
                          <a:ea typeface="Courier New"/>
                          <a:cs typeface="Courier New"/>
                          <a:sym typeface="Courier New"/>
                        </a:rPr>
                        <a:t>&lt;more loop body&gt;</a:t>
                      </a:r>
                      <a:endParaRPr sz="2000"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a:t>
                      </a:r>
                      <a:r>
                        <a:rPr lang="en-US" sz="2000" b="1" u="none" strike="noStrike" cap="none" dirty="0" err="1">
                          <a:latin typeface="Courier New"/>
                          <a:ea typeface="Courier New"/>
                          <a:cs typeface="Courier New"/>
                          <a:sym typeface="Courier New"/>
                        </a:rPr>
                        <a:t>jmp</a:t>
                      </a:r>
                      <a:r>
                        <a:rPr lang="en-US" sz="2000" b="1" u="none" strike="noStrike" cap="none" dirty="0">
                          <a:latin typeface="Courier New"/>
                          <a:ea typeface="Courier New"/>
                          <a:cs typeface="Courier New"/>
                          <a:sym typeface="Courier New"/>
                        </a:rPr>
                        <a:t> TOP</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i="1" u="none" strike="noStrike" cap="none" dirty="0">
                          <a:solidFill>
                            <a:schemeClr val="dk1"/>
                          </a:solidFill>
                          <a:latin typeface="Courier New"/>
                          <a:ea typeface="Courier New"/>
                          <a:cs typeface="Courier New"/>
                          <a:sym typeface="Courier New"/>
                        </a:rPr>
                        <a:t>    &lt;code after loop&gt;</a:t>
                      </a:r>
                      <a:endParaRPr sz="2000" i="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u="none" strike="noStrike" cap="none" dirty="0">
                          <a:latin typeface="Courier New"/>
                          <a:ea typeface="Courier New"/>
                          <a:cs typeface="Courier New"/>
                          <a:sym typeface="Courier New"/>
                        </a:rPr>
                        <a:t> </a:t>
                      </a:r>
                      <a:endParaRPr sz="2000"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Flow Control</a:t>
            </a:r>
            <a:endParaRPr/>
          </a:p>
        </p:txBody>
      </p:sp>
      <p:sp>
        <p:nvSpPr>
          <p:cNvPr id="368" name="Google Shape;368;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Usually, the CPU just executes machine instructions in a sequence</a:t>
            </a:r>
            <a:endParaRPr dirty="0"/>
          </a:p>
          <a:p>
            <a:pPr marL="640080" lvl="1" indent="-283464" algn="l" rtl="0">
              <a:lnSpc>
                <a:spcPct val="110000"/>
              </a:lnSpc>
              <a:spcBef>
                <a:spcPts val="24"/>
              </a:spcBef>
              <a:spcAft>
                <a:spcPts val="0"/>
              </a:spcAft>
              <a:buSzPts val="2420"/>
              <a:buChar char="▪"/>
            </a:pPr>
            <a:r>
              <a:rPr lang="en-US" dirty="0"/>
              <a:t>Typically moves to the instruction with the next highest address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Sometimes we want to “jump” </a:t>
            </a:r>
            <a:r>
              <a:rPr lang="en-US" b="1" dirty="0"/>
              <a:t>only if a condition is met</a:t>
            </a:r>
            <a:endParaRPr b="1" dirty="0"/>
          </a:p>
          <a:p>
            <a:pPr marL="640080" lvl="1" indent="-283464" algn="l" rtl="0">
              <a:lnSpc>
                <a:spcPct val="110000"/>
              </a:lnSpc>
              <a:spcBef>
                <a:spcPts val="24"/>
              </a:spcBef>
              <a:spcAft>
                <a:spcPts val="0"/>
              </a:spcAft>
              <a:buSzPts val="2420"/>
              <a:buChar char="▪"/>
            </a:pPr>
            <a:r>
              <a:rPr lang="en-US" dirty="0"/>
              <a:t>Example: At the condition of an if statement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69" name="Google Shape;369;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70" name="Google Shape;370;p60" descr="There are two columns, one representing high level code and one representing possible assembly code that would be equivalent. This example highlights how conditional jumps can be used to implement things like if statements. We can compare two values, and based on their comparison, determine whether or not we want to &quot;jump&quot; or &quot;skip&quot; over the if statement." title="High level language and assembly language comparison"/>
          <p:cNvGraphicFramePr/>
          <p:nvPr>
            <p:extLst>
              <p:ext uri="{D42A27DB-BD31-4B8C-83A1-F6EECF244321}">
                <p14:modId xmlns:p14="http://schemas.microsoft.com/office/powerpoint/2010/main" val="3027403903"/>
              </p:ext>
            </p:extLst>
          </p:nvPr>
        </p:nvGraphicFramePr>
        <p:xfrm>
          <a:off x="396875" y="4073244"/>
          <a:ext cx="8366150" cy="2164020"/>
        </p:xfrm>
        <a:graphic>
          <a:graphicData uri="http://schemas.openxmlformats.org/drawingml/2006/table">
            <a:tbl>
              <a:tblPr>
                <a:noFill/>
                <a:tableStyleId>{5152143D-C27F-4F14-89E2-E324BEDE464D}</a:tableStyleId>
              </a:tblPr>
              <a:tblGrid>
                <a:gridCol w="4163150">
                  <a:extLst>
                    <a:ext uri="{9D8B030D-6E8A-4147-A177-3AD203B41FA5}">
                      <a16:colId xmlns:a16="http://schemas.microsoft.com/office/drawing/2014/main" val="20000"/>
                    </a:ext>
                  </a:extLst>
                </a:gridCol>
                <a:gridCol w="4203000">
                  <a:extLst>
                    <a:ext uri="{9D8B030D-6E8A-4147-A177-3AD203B41FA5}">
                      <a16:colId xmlns:a16="http://schemas.microsoft.com/office/drawing/2014/main" val="20001"/>
                    </a:ext>
                  </a:extLst>
                </a:gridCol>
              </a:tblGrid>
              <a:tr h="2238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High Level Code (similar to Java)</a:t>
                      </a:r>
                      <a:endParaRPr sz="18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Assembly Code</a:t>
                      </a:r>
                      <a:endParaRPr sz="18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35650">
                <a:tc>
                  <a:txBody>
                    <a:bodyPr/>
                    <a:lstStyle/>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if (reg1 &lt; reg2) {</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reg1++;</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reg2++;</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endParaRPr sz="2000" b="1"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000" b="1" i="1" u="none" strike="noStrike" cap="none" dirty="0">
                          <a:solidFill>
                            <a:schemeClr val="dk1"/>
                          </a:solidFill>
                          <a:latin typeface="Courier New"/>
                          <a:ea typeface="Courier New"/>
                          <a:cs typeface="Courier New"/>
                          <a:sym typeface="Courier New"/>
                        </a:rPr>
                        <a:t> </a:t>
                      </a:r>
                      <a:r>
                        <a:rPr lang="en-US" sz="2000" b="1" u="none" strike="noStrike" cap="none" dirty="0">
                          <a:solidFill>
                            <a:schemeClr val="dk1"/>
                          </a:solidFill>
                          <a:latin typeface="Courier New"/>
                          <a:ea typeface="Courier New"/>
                          <a:cs typeface="Courier New"/>
                          <a:sym typeface="Courier New"/>
                        </a:rPr>
                        <a:t>   </a:t>
                      </a:r>
                      <a:r>
                        <a:rPr lang="en-US" sz="2000" b="1" u="none" strike="noStrike" cap="none" dirty="0" err="1">
                          <a:solidFill>
                            <a:schemeClr val="dk1"/>
                          </a:solidFill>
                          <a:latin typeface="Courier New"/>
                          <a:ea typeface="Courier New"/>
                          <a:cs typeface="Courier New"/>
                          <a:sym typeface="Courier New"/>
                        </a:rPr>
                        <a:t>cmp</a:t>
                      </a:r>
                      <a:r>
                        <a:rPr lang="en-US" sz="2000" b="1" u="none" strike="noStrike" cap="none" dirty="0">
                          <a:solidFill>
                            <a:schemeClr val="dk1"/>
                          </a:solidFill>
                          <a:latin typeface="Courier New"/>
                          <a:ea typeface="Courier New"/>
                          <a:cs typeface="Courier New"/>
                          <a:sym typeface="Courier New"/>
                        </a:rPr>
                        <a:t> reg1, reg2</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    </a:t>
                      </a:r>
                      <a:r>
                        <a:rPr lang="en-US" sz="2000" b="1" u="none" strike="noStrike" cap="none" dirty="0" err="1">
                          <a:solidFill>
                            <a:schemeClr val="dk1"/>
                          </a:solidFill>
                          <a:latin typeface="Courier New"/>
                          <a:ea typeface="Courier New"/>
                          <a:cs typeface="Courier New"/>
                          <a:sym typeface="Courier New"/>
                        </a:rPr>
                        <a:t>jge</a:t>
                      </a:r>
                      <a:r>
                        <a:rPr lang="en-US" sz="2000" b="1" u="none" strike="noStrike" cap="none" dirty="0">
                          <a:solidFill>
                            <a:schemeClr val="dk1"/>
                          </a:solidFill>
                          <a:latin typeface="Courier New"/>
                          <a:ea typeface="Courier New"/>
                          <a:cs typeface="Courier New"/>
                          <a:sym typeface="Courier New"/>
                        </a:rPr>
                        <a:t> SKIP</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    add 1, reg1</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SKIP:</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    add 1, reg2</a:t>
                      </a:r>
                      <a:endParaRPr sz="2000" b="1"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Five-minute Break!</a:t>
            </a:r>
            <a:endParaRPr dirty="0"/>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Feel free to stand up, stretch, use the restroom, drink some water, review your notes, or ask questions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We’ll be back at:</a:t>
            </a:r>
          </a:p>
          <a:p>
            <a:pPr marL="0" lvl="0" indent="0">
              <a:buNone/>
            </a:pPr>
            <a:endParaRPr lang="en-US" dirty="0">
              <a:solidFill>
                <a:srgbClr val="0462C2"/>
              </a:solidFill>
            </a:endParaRPr>
          </a:p>
          <a:p>
            <a:pPr marL="347472" indent="-347472"/>
            <a:r>
              <a:rPr lang="en-US" dirty="0"/>
              <a:t>Research shows mid-lecture breaks reduce the decline of attention in the middle of lecture (Olmsted, 1999)</a:t>
            </a:r>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sp>
        <p:nvSpPr>
          <p:cNvPr id="5" name="Rectangle 4">
            <a:extLst>
              <a:ext uri="{FF2B5EF4-FFF2-40B4-BE49-F238E27FC236}">
                <a16:creationId xmlns:a16="http://schemas.microsoft.com/office/drawing/2014/main" id="{2B264857-AB7F-2E46-910D-64CA11588FB7}"/>
              </a:ext>
            </a:extLst>
          </p:cNvPr>
          <p:cNvSpPr/>
          <p:nvPr/>
        </p:nvSpPr>
        <p:spPr>
          <a:xfrm>
            <a:off x="0" y="6457255"/>
            <a:ext cx="8647438" cy="400110"/>
          </a:xfrm>
          <a:prstGeom prst="rect">
            <a:avLst/>
          </a:prstGeom>
        </p:spPr>
        <p:txBody>
          <a:bodyPr wrap="square">
            <a:spAutoFit/>
          </a:bodyPr>
          <a:lstStyle/>
          <a:p>
            <a:r>
              <a:rPr lang="en-US" sz="1000" dirty="0"/>
              <a:t>Olmsted III, John. “The Mid-Lecture Break: When Less Is More.” </a:t>
            </a:r>
            <a:r>
              <a:rPr lang="en-US" sz="1000" i="1" dirty="0"/>
              <a:t>Journal of Chemical Education</a:t>
            </a:r>
            <a:r>
              <a:rPr lang="en-US" sz="1000" dirty="0"/>
              <a:t> (1999). https://</a:t>
            </a:r>
            <a:r>
              <a:rPr lang="en-US" sz="1000" dirty="0" err="1"/>
              <a:t>pubs.acs.org</a:t>
            </a:r>
            <a:r>
              <a:rPr lang="en-US" sz="1000" dirty="0"/>
              <a:t>/</a:t>
            </a:r>
            <a:r>
              <a:rPr lang="en-US" sz="1000" dirty="0" err="1"/>
              <a:t>doi</a:t>
            </a:r>
            <a:r>
              <a:rPr lang="en-US" sz="1000" dirty="0"/>
              <a:t>/abs/10.1021/ed076p525.</a:t>
            </a:r>
          </a:p>
        </p:txBody>
      </p:sp>
    </p:spTree>
    <p:extLst>
      <p:ext uri="{BB962C8B-B14F-4D97-AF65-F5344CB8AC3E}">
        <p14:creationId xmlns:p14="http://schemas.microsoft.com/office/powerpoint/2010/main" val="2432074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5" name="Google Shape;55;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Annotation Strategies</a:t>
            </a:r>
          </a:p>
          <a:p>
            <a:pPr marL="640080" lvl="1" indent="-283464"/>
            <a:r>
              <a:rPr lang="en-US" dirty="0"/>
              <a:t>The What and How of Annotating Texts</a:t>
            </a:r>
          </a:p>
          <a:p>
            <a:pPr marL="347472" lvl="0" indent="-215392" algn="l" rtl="0">
              <a:lnSpc>
                <a:spcPct val="110000"/>
              </a:lnSpc>
              <a:spcBef>
                <a:spcPts val="440"/>
              </a:spcBef>
              <a:spcAft>
                <a:spcPts val="0"/>
              </a:spcAft>
              <a:buSzPts val="2080"/>
              <a:buFont typeface="Noto Sans Symbols"/>
              <a:buNone/>
            </a:pPr>
            <a:endParaRPr dirty="0">
              <a:solidFill>
                <a:schemeClr val="tx1"/>
              </a:solidFill>
            </a:endParaRPr>
          </a:p>
          <a:p>
            <a:pPr marL="347472" lvl="0" indent="-347472"/>
            <a:r>
              <a:rPr lang="en-US" dirty="0">
                <a:solidFill>
                  <a:schemeClr val="tx1"/>
                </a:solidFill>
              </a:rPr>
              <a:t>Introduction to Assembly Languages</a:t>
            </a:r>
          </a:p>
          <a:p>
            <a:pPr marL="640080" lvl="1" indent="-283464"/>
            <a:r>
              <a:rPr lang="en-US" dirty="0">
                <a:solidFill>
                  <a:schemeClr val="tx1"/>
                </a:solidFill>
              </a:rPr>
              <a:t>Producing Machine Code</a:t>
            </a:r>
          </a:p>
          <a:p>
            <a:pPr marL="347472" lvl="0" indent="-347472" algn="l" rtl="0">
              <a:lnSpc>
                <a:spcPct val="110000"/>
              </a:lnSpc>
              <a:spcBef>
                <a:spcPts val="440"/>
              </a:spcBef>
              <a:spcAft>
                <a:spcPts val="0"/>
              </a:spcAft>
              <a:buSzPts val="2080"/>
              <a:buFont typeface="Noto Sans Symbols"/>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Machine Language Specifications</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Operations, Addressing Modes, &amp; Flow Control</a:t>
            </a:r>
            <a:endParaRPr dirty="0">
              <a:solidFill>
                <a:schemeClr val="tx1"/>
              </a:solidFill>
            </a:endParaRPr>
          </a:p>
          <a:p>
            <a:pPr marL="640080" lvl="1" indent="-129794" algn="l" rtl="0">
              <a:lnSpc>
                <a:spcPct val="110000"/>
              </a:lnSpc>
              <a:spcBef>
                <a:spcPts val="24"/>
              </a:spcBef>
              <a:spcAft>
                <a:spcPts val="0"/>
              </a:spcAft>
              <a:buSzPts val="2420"/>
              <a:buNone/>
            </a:pPr>
            <a:endParaRPr sz="2600"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The Hack Assembly Language</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Registers, A-Instructions, Symbols, &amp; C-Instructions</a:t>
            </a:r>
            <a:endParaRPr b="1" dirty="0">
              <a:solidFill>
                <a:srgbClr val="4B2A85"/>
              </a:solidFill>
            </a:endParaRPr>
          </a:p>
          <a:p>
            <a:pPr marL="640080" lvl="1" indent="-129794" algn="l" rtl="0">
              <a:lnSpc>
                <a:spcPct val="110000"/>
              </a:lnSpc>
              <a:spcBef>
                <a:spcPts val="24"/>
              </a:spcBef>
              <a:spcAft>
                <a:spcPts val="0"/>
              </a:spcAft>
              <a:buSzPts val="2420"/>
              <a:buNone/>
            </a:pPr>
            <a:endParaRPr dirty="0">
              <a:solidFill>
                <a:srgbClr val="4B2A85"/>
              </a:solidFill>
            </a:endParaRPr>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spTree>
    <p:extLst>
      <p:ext uri="{BB962C8B-B14F-4D97-AF65-F5344CB8AC3E}">
        <p14:creationId xmlns:p14="http://schemas.microsoft.com/office/powerpoint/2010/main" val="2857696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Hack Computer</a:t>
            </a:r>
            <a:endParaRPr/>
          </a:p>
        </p:txBody>
      </p:sp>
      <p:sp>
        <p:nvSpPr>
          <p:cNvPr id="384" name="Google Shape;384;p62"/>
          <p:cNvSpPr txBox="1">
            <a:spLocks noGrp="1"/>
          </p:cNvSpPr>
          <p:nvPr>
            <p:ph type="body" idx="1"/>
          </p:nvPr>
        </p:nvSpPr>
        <p:spPr>
          <a:xfrm>
            <a:off x="396875" y="1362075"/>
            <a:ext cx="33552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hardware you will build</a:t>
            </a:r>
            <a:endParaRPr dirty="0"/>
          </a:p>
          <a:p>
            <a:pPr marL="640080" lvl="1" indent="-283464" algn="l" rtl="0">
              <a:lnSpc>
                <a:spcPct val="110000"/>
              </a:lnSpc>
              <a:spcBef>
                <a:spcPts val="24"/>
              </a:spcBef>
              <a:spcAft>
                <a:spcPts val="0"/>
              </a:spcAft>
              <a:buSzPts val="2420"/>
              <a:buChar char="▪"/>
            </a:pPr>
            <a:r>
              <a:rPr lang="en-US" dirty="0"/>
              <a:t>16-bit word size</a:t>
            </a:r>
            <a:endParaRPr dirty="0"/>
          </a:p>
          <a:p>
            <a:pPr marL="640080" lvl="1" indent="-283464" algn="l" rtl="0">
              <a:lnSpc>
                <a:spcPct val="110000"/>
              </a:lnSpc>
              <a:spcBef>
                <a:spcPts val="24"/>
              </a:spcBef>
              <a:spcAft>
                <a:spcPts val="0"/>
              </a:spcAft>
              <a:buSzPts val="2420"/>
              <a:buChar char="▪"/>
            </a:pPr>
            <a:r>
              <a:rPr lang="en-US" dirty="0"/>
              <a:t>ROM: sequence of instructions</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ROM[0]</a:t>
            </a:r>
            <a:r>
              <a:rPr lang="en-US" b="1" dirty="0">
                <a:latin typeface="Calibri"/>
                <a:ea typeface="Calibri"/>
                <a:cs typeface="Calibri"/>
                <a:sym typeface="Calibri"/>
              </a:rPr>
              <a:t>, </a:t>
            </a:r>
            <a:r>
              <a:rPr lang="en-US" b="1" dirty="0">
                <a:latin typeface="Courier New"/>
                <a:ea typeface="Courier New"/>
                <a:cs typeface="Courier New"/>
                <a:sym typeface="Courier New"/>
              </a:rPr>
              <a:t>RAM[1]…</a:t>
            </a:r>
            <a:endParaRPr dirty="0"/>
          </a:p>
          <a:p>
            <a:pPr marL="640080" lvl="1" indent="-283464" algn="l" rtl="0">
              <a:lnSpc>
                <a:spcPct val="110000"/>
              </a:lnSpc>
              <a:spcBef>
                <a:spcPts val="24"/>
              </a:spcBef>
              <a:spcAft>
                <a:spcPts val="0"/>
              </a:spcAft>
              <a:buSzPts val="2420"/>
              <a:buChar char="▪"/>
            </a:pPr>
            <a:r>
              <a:rPr lang="en-US" dirty="0"/>
              <a:t>RAM: data sequence</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RAM[0]</a:t>
            </a:r>
            <a:r>
              <a:rPr lang="en-US" b="1" dirty="0">
                <a:latin typeface="Calibri"/>
                <a:ea typeface="Calibri"/>
                <a:cs typeface="Calibri"/>
                <a:sym typeface="Calibri"/>
              </a:rPr>
              <a:t>, </a:t>
            </a:r>
            <a:r>
              <a:rPr lang="en-US" b="1" dirty="0">
                <a:latin typeface="Courier New"/>
                <a:ea typeface="Courier New"/>
                <a:cs typeface="Courier New"/>
                <a:sym typeface="Courier New"/>
              </a:rPr>
              <a:t>RAM[1]…</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85" name="Google Shape;385;p6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386" name="Google Shape;386;p62"/>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29</a:t>
            </a:fld>
            <a:endParaRPr sz="1200" b="1" i="0" u="none" strike="noStrike" cap="none">
              <a:solidFill>
                <a:srgbClr val="4B2A85"/>
              </a:solidFill>
              <a:latin typeface="Calibri"/>
              <a:ea typeface="Calibri"/>
              <a:cs typeface="Calibri"/>
              <a:sym typeface="Calibri"/>
            </a:endParaRPr>
          </a:p>
        </p:txBody>
      </p:sp>
      <p:grpSp>
        <p:nvGrpSpPr>
          <p:cNvPr id="25" name="Google Shape;414;p63">
            <a:extLst>
              <a:ext uri="{FF2B5EF4-FFF2-40B4-BE49-F238E27FC236}">
                <a16:creationId xmlns:a16="http://schemas.microsoft.com/office/drawing/2014/main" id="{50C9952D-F90F-06F5-D5A6-AD82E178DE2E}"/>
              </a:ext>
            </a:extLst>
          </p:cNvPr>
          <p:cNvGrpSpPr/>
          <p:nvPr/>
        </p:nvGrpSpPr>
        <p:grpSpPr>
          <a:xfrm>
            <a:off x="2215314" y="1367765"/>
            <a:ext cx="6751675" cy="5077200"/>
            <a:chOff x="2170710" y="1367765"/>
            <a:chExt cx="6751675" cy="5077200"/>
          </a:xfrm>
        </p:grpSpPr>
        <p:sp>
          <p:nvSpPr>
            <p:cNvPr id="26" name="Google Shape;415;p63">
              <a:extLst>
                <a:ext uri="{FF2B5EF4-FFF2-40B4-BE49-F238E27FC236}">
                  <a16:creationId xmlns:a16="http://schemas.microsoft.com/office/drawing/2014/main" id="{1D847F49-0608-64B8-CD1A-970A7448CB72}"/>
                </a:ext>
              </a:extLst>
            </p:cNvPr>
            <p:cNvSpPr/>
            <p:nvPr/>
          </p:nvSpPr>
          <p:spPr>
            <a:xfrm>
              <a:off x="3744985" y="1367765"/>
              <a:ext cx="5177400" cy="507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27" name="Google Shape;416;p63">
              <a:extLst>
                <a:ext uri="{FF2B5EF4-FFF2-40B4-BE49-F238E27FC236}">
                  <a16:creationId xmlns:a16="http://schemas.microsoft.com/office/drawing/2014/main" id="{A8C86CC2-E969-22E6-FDD3-15A6EEE96673}"/>
                </a:ext>
              </a:extLst>
            </p:cNvPr>
            <p:cNvSpPr/>
            <p:nvPr/>
          </p:nvSpPr>
          <p:spPr>
            <a:xfrm>
              <a:off x="3949310" y="2031290"/>
              <a:ext cx="22569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28" name="Google Shape;417;p63">
              <a:extLst>
                <a:ext uri="{FF2B5EF4-FFF2-40B4-BE49-F238E27FC236}">
                  <a16:creationId xmlns:a16="http://schemas.microsoft.com/office/drawing/2014/main" id="{51BCCF2D-BD9C-A2A9-86A1-6519623EE100}"/>
                </a:ext>
              </a:extLst>
            </p:cNvPr>
            <p:cNvSpPr/>
            <p:nvPr/>
          </p:nvSpPr>
          <p:spPr>
            <a:xfrm>
              <a:off x="2170710" y="565829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KEYBOARD</a:t>
              </a:r>
              <a:endParaRPr sz="1400" b="1" i="0" u="none" strike="noStrike" cap="none">
                <a:solidFill>
                  <a:srgbClr val="000000"/>
                </a:solidFill>
                <a:latin typeface="Calibri"/>
                <a:ea typeface="Calibri"/>
                <a:cs typeface="Calibri"/>
                <a:sym typeface="Calibri"/>
              </a:endParaRPr>
            </a:p>
          </p:txBody>
        </p:sp>
        <p:sp>
          <p:nvSpPr>
            <p:cNvPr id="29" name="Google Shape;418;p63">
              <a:extLst>
                <a:ext uri="{FF2B5EF4-FFF2-40B4-BE49-F238E27FC236}">
                  <a16:creationId xmlns:a16="http://schemas.microsoft.com/office/drawing/2014/main" id="{1A40184C-B098-8908-7E70-147F89F981BD}"/>
                </a:ext>
              </a:extLst>
            </p:cNvPr>
            <p:cNvSpPr/>
            <p:nvPr/>
          </p:nvSpPr>
          <p:spPr>
            <a:xfrm>
              <a:off x="6639710" y="2031290"/>
              <a:ext cx="20913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30" name="Google Shape;419;p63">
              <a:extLst>
                <a:ext uri="{FF2B5EF4-FFF2-40B4-BE49-F238E27FC236}">
                  <a16:creationId xmlns:a16="http://schemas.microsoft.com/office/drawing/2014/main" id="{96B35CD0-9E4F-7F32-6DF5-A7367E449899}"/>
                </a:ext>
              </a:extLst>
            </p:cNvPr>
            <p:cNvSpPr/>
            <p:nvPr/>
          </p:nvSpPr>
          <p:spPr>
            <a:xfrm>
              <a:off x="6816660" y="3985782"/>
              <a:ext cx="1788600" cy="114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31" name="Google Shape;420;p63">
              <a:extLst>
                <a:ext uri="{FF2B5EF4-FFF2-40B4-BE49-F238E27FC236}">
                  <a16:creationId xmlns:a16="http://schemas.microsoft.com/office/drawing/2014/main" id="{0716334D-51FE-CB6F-38E2-E3F8652F3F34}"/>
                </a:ext>
              </a:extLst>
            </p:cNvPr>
            <p:cNvSpPr/>
            <p:nvPr/>
          </p:nvSpPr>
          <p:spPr>
            <a:xfrm>
              <a:off x="6816660" y="5232665"/>
              <a:ext cx="1788600" cy="9465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32" name="Google Shape;421;p63">
              <a:extLst>
                <a:ext uri="{FF2B5EF4-FFF2-40B4-BE49-F238E27FC236}">
                  <a16:creationId xmlns:a16="http://schemas.microsoft.com/office/drawing/2014/main" id="{6CD4655C-49D4-23D9-8957-077E69DA2690}"/>
                </a:ext>
              </a:extLst>
            </p:cNvPr>
            <p:cNvSpPr/>
            <p:nvPr/>
          </p:nvSpPr>
          <p:spPr>
            <a:xfrm>
              <a:off x="2170710" y="4879318"/>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SCREEN</a:t>
              </a:r>
              <a:endParaRPr sz="1400" b="1" i="0" u="none" strike="noStrike" cap="none">
                <a:solidFill>
                  <a:srgbClr val="000000"/>
                </a:solidFill>
                <a:latin typeface="Calibri"/>
                <a:ea typeface="Calibri"/>
                <a:cs typeface="Calibri"/>
                <a:sym typeface="Calibri"/>
              </a:endParaRPr>
            </a:p>
          </p:txBody>
        </p:sp>
        <p:sp>
          <p:nvSpPr>
            <p:cNvPr id="33" name="Google Shape;422;p63">
              <a:extLst>
                <a:ext uri="{FF2B5EF4-FFF2-40B4-BE49-F238E27FC236}">
                  <a16:creationId xmlns:a16="http://schemas.microsoft.com/office/drawing/2014/main" id="{843ECE24-212A-8ADA-36E7-9F59479DF26D}"/>
                </a:ext>
              </a:extLst>
            </p:cNvPr>
            <p:cNvSpPr/>
            <p:nvPr/>
          </p:nvSpPr>
          <p:spPr>
            <a:xfrm>
              <a:off x="6041160" y="4836490"/>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423;p63">
              <a:extLst>
                <a:ext uri="{FF2B5EF4-FFF2-40B4-BE49-F238E27FC236}">
                  <a16:creationId xmlns:a16="http://schemas.microsoft.com/office/drawing/2014/main" id="{0FD38BB7-6E3B-ED64-254B-90F32FA2EEAF}"/>
                </a:ext>
              </a:extLst>
            </p:cNvPr>
            <p:cNvPicPr preferRelativeResize="0"/>
            <p:nvPr/>
          </p:nvPicPr>
          <p:blipFill rotWithShape="1">
            <a:blip r:embed="rId3">
              <a:alphaModFix/>
            </a:blip>
            <a:srcRect/>
            <a:stretch/>
          </p:blipFill>
          <p:spPr>
            <a:xfrm>
              <a:off x="7048137" y="2515468"/>
              <a:ext cx="1274441" cy="1407000"/>
            </a:xfrm>
            <a:prstGeom prst="rect">
              <a:avLst/>
            </a:prstGeom>
            <a:noFill/>
            <a:ln>
              <a:noFill/>
            </a:ln>
          </p:spPr>
        </p:pic>
        <p:sp>
          <p:nvSpPr>
            <p:cNvPr id="35" name="Google Shape;424;p63">
              <a:extLst>
                <a:ext uri="{FF2B5EF4-FFF2-40B4-BE49-F238E27FC236}">
                  <a16:creationId xmlns:a16="http://schemas.microsoft.com/office/drawing/2014/main" id="{91CCA56F-45FF-9156-A505-0F32258E2A75}"/>
                </a:ext>
              </a:extLst>
            </p:cNvPr>
            <p:cNvSpPr/>
            <p:nvPr/>
          </p:nvSpPr>
          <p:spPr>
            <a:xfrm>
              <a:off x="4084860" y="2688765"/>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200" b="1" i="0" u="none" strike="noStrike" cap="none" dirty="0">
                  <a:solidFill>
                    <a:srgbClr val="000000"/>
                  </a:solidFill>
                  <a:latin typeface="Calibri"/>
                  <a:ea typeface="Calibri"/>
                  <a:cs typeface="Calibri"/>
                  <a:sym typeface="Calibri"/>
                </a:rPr>
                <a:t>ROM</a:t>
              </a:r>
              <a:endParaRPr sz="2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(16-bit Instructions, Read-Only)</a:t>
              </a: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1110001011111100</a:t>
              </a:r>
              <a:endParaRPr sz="1400" b="1" i="0" u="none" strike="noStrike" cap="none" dirty="0">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3D85C6"/>
                </a:solidFill>
                <a:latin typeface="Calibri"/>
                <a:ea typeface="Calibri"/>
                <a:cs typeface="Calibri"/>
                <a:sym typeface="Calibri"/>
              </a:endParaRPr>
            </a:p>
          </p:txBody>
        </p:sp>
        <p:sp>
          <p:nvSpPr>
            <p:cNvPr id="36" name="Google Shape;425;p63">
              <a:extLst>
                <a:ext uri="{FF2B5EF4-FFF2-40B4-BE49-F238E27FC236}">
                  <a16:creationId xmlns:a16="http://schemas.microsoft.com/office/drawing/2014/main" id="{485D7A3B-F749-BFA6-A482-696CED685502}"/>
                </a:ext>
              </a:extLst>
            </p:cNvPr>
            <p:cNvSpPr/>
            <p:nvPr/>
          </p:nvSpPr>
          <p:spPr>
            <a:xfrm>
              <a:off x="4084860" y="4226665"/>
              <a:ext cx="1956300" cy="19524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200" b="1" i="0" u="none" strike="noStrike" cap="none" dirty="0">
                  <a:solidFill>
                    <a:schemeClr val="dk1"/>
                  </a:solidFill>
                  <a:latin typeface="Calibri"/>
                  <a:ea typeface="Calibri"/>
                  <a:cs typeface="Calibri"/>
                  <a:sym typeface="Calibri"/>
                </a:rPr>
                <a:t>RAM</a:t>
              </a:r>
              <a:endParaRPr sz="22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Calibri"/>
                  <a:ea typeface="Calibri"/>
                  <a:cs typeface="Calibri"/>
                  <a:sym typeface="Calibri"/>
                </a:rPr>
                <a:t>(16-bit Data,</a:t>
              </a: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Calibri"/>
                  <a:ea typeface="Calibri"/>
                  <a:cs typeface="Calibri"/>
                  <a:sym typeface="Calibri"/>
                </a:rPr>
                <a:t>Read / Write)</a:t>
              </a: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1100101010010101</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6AA84F"/>
                </a:solidFill>
                <a:latin typeface="Calibri"/>
                <a:ea typeface="Calibri"/>
                <a:cs typeface="Calibri"/>
                <a:sym typeface="Calibri"/>
              </a:endParaRPr>
            </a:p>
          </p:txBody>
        </p:sp>
        <p:sp>
          <p:nvSpPr>
            <p:cNvPr id="37" name="Google Shape;426;p63">
              <a:extLst>
                <a:ext uri="{FF2B5EF4-FFF2-40B4-BE49-F238E27FC236}">
                  <a16:creationId xmlns:a16="http://schemas.microsoft.com/office/drawing/2014/main" id="{18AA588F-487E-36AF-39CF-52D7364AC1B7}"/>
                </a:ext>
              </a:extLst>
            </p:cNvPr>
            <p:cNvSpPr/>
            <p:nvPr/>
          </p:nvSpPr>
          <p:spPr>
            <a:xfrm>
              <a:off x="7341810" y="5630940"/>
              <a:ext cx="738300" cy="4122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38" name="Google Shape;427;p63">
              <a:extLst>
                <a:ext uri="{FF2B5EF4-FFF2-40B4-BE49-F238E27FC236}">
                  <a16:creationId xmlns:a16="http://schemas.microsoft.com/office/drawing/2014/main" id="{FC607FCE-5972-3CAA-E7BE-8ECD0762824A}"/>
                </a:ext>
              </a:extLst>
            </p:cNvPr>
            <p:cNvSpPr/>
            <p:nvPr/>
          </p:nvSpPr>
          <p:spPr>
            <a:xfrm>
              <a:off x="69698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A/M</a:t>
              </a:r>
              <a:endParaRPr sz="1800" b="1" i="0" u="none" strike="noStrike" cap="none">
                <a:solidFill>
                  <a:srgbClr val="000000"/>
                </a:solidFill>
                <a:latin typeface="Calibri"/>
                <a:ea typeface="Calibri"/>
                <a:cs typeface="Calibri"/>
                <a:sym typeface="Calibri"/>
              </a:endParaRPr>
            </a:p>
          </p:txBody>
        </p:sp>
        <p:sp>
          <p:nvSpPr>
            <p:cNvPr id="39" name="Google Shape;428;p63">
              <a:extLst>
                <a:ext uri="{FF2B5EF4-FFF2-40B4-BE49-F238E27FC236}">
                  <a16:creationId xmlns:a16="http://schemas.microsoft.com/office/drawing/2014/main" id="{07ED5B9A-CD85-A39B-5CE1-054D6A8C7A6F}"/>
                </a:ext>
              </a:extLst>
            </p:cNvPr>
            <p:cNvSpPr/>
            <p:nvPr/>
          </p:nvSpPr>
          <p:spPr>
            <a:xfrm>
              <a:off x="77522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a:t>
              </a:r>
              <a:endParaRPr sz="2200" b="1" i="0" u="none" strike="noStrike" cap="none">
                <a:solidFill>
                  <a:srgbClr val="000000"/>
                </a:solidFill>
                <a:latin typeface="Calibri"/>
                <a:ea typeface="Calibri"/>
                <a:cs typeface="Calibri"/>
                <a:sym typeface="Calibri"/>
              </a:endParaRPr>
            </a:p>
          </p:txBody>
        </p:sp>
        <p:sp>
          <p:nvSpPr>
            <p:cNvPr id="40" name="Google Shape;429;p63">
              <a:extLst>
                <a:ext uri="{FF2B5EF4-FFF2-40B4-BE49-F238E27FC236}">
                  <a16:creationId xmlns:a16="http://schemas.microsoft.com/office/drawing/2014/main" id="{D4EA163C-FE3C-BE83-E498-6085589CC299}"/>
                </a:ext>
              </a:extLst>
            </p:cNvPr>
            <p:cNvSpPr/>
            <p:nvPr/>
          </p:nvSpPr>
          <p:spPr>
            <a:xfrm rot="10800000">
              <a:off x="3084510" y="4963465"/>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30;p63">
              <a:extLst>
                <a:ext uri="{FF2B5EF4-FFF2-40B4-BE49-F238E27FC236}">
                  <a16:creationId xmlns:a16="http://schemas.microsoft.com/office/drawing/2014/main" id="{65269154-0AA0-6FA9-5AC8-AC8FEF40C214}"/>
                </a:ext>
              </a:extLst>
            </p:cNvPr>
            <p:cNvSpPr/>
            <p:nvPr/>
          </p:nvSpPr>
          <p:spPr>
            <a:xfrm>
              <a:off x="6041160" y="3112365"/>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31;p63">
              <a:extLst>
                <a:ext uri="{FF2B5EF4-FFF2-40B4-BE49-F238E27FC236}">
                  <a16:creationId xmlns:a16="http://schemas.microsoft.com/office/drawing/2014/main" id="{4AA6219F-DD71-5DF0-EA4D-2B72643DA553}"/>
                </a:ext>
              </a:extLst>
            </p:cNvPr>
            <p:cNvSpPr/>
            <p:nvPr/>
          </p:nvSpPr>
          <p:spPr>
            <a:xfrm rot="10800000">
              <a:off x="5872435" y="5232665"/>
              <a:ext cx="777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2;p63">
              <a:extLst>
                <a:ext uri="{FF2B5EF4-FFF2-40B4-BE49-F238E27FC236}">
                  <a16:creationId xmlns:a16="http://schemas.microsoft.com/office/drawing/2014/main" id="{350F8673-BECB-CA43-AC4E-AD52D8C6143F}"/>
                </a:ext>
              </a:extLst>
            </p:cNvPr>
            <p:cNvSpPr/>
            <p:nvPr/>
          </p:nvSpPr>
          <p:spPr>
            <a:xfrm>
              <a:off x="3215010" y="5742440"/>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79" name="Google Shape;79;p31"/>
          <p:cNvSpPr txBox="1">
            <a:spLocks noGrp="1"/>
          </p:cNvSpPr>
          <p:nvPr>
            <p:ph type="body" id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1920"/>
              <a:buChar char="❖"/>
            </a:pPr>
            <a:r>
              <a:rPr lang="en-US" sz="2400" b="1"/>
              <a:t>WHAT</a:t>
            </a:r>
            <a:br>
              <a:rPr lang="en-US" sz="2400" b="1"/>
            </a:br>
            <a:r>
              <a:rPr lang="en-US" sz="1800"/>
              <a:t>Intentionality of interacting with a text to enhance the reader's understanding of, recall of, and reaction to the text</a:t>
            </a:r>
            <a:endParaRPr sz="1800">
              <a:solidFill>
                <a:srgbClr val="F1C232"/>
              </a:solidFill>
            </a:endParaRPr>
          </a:p>
        </p:txBody>
      </p:sp>
      <p:sp>
        <p:nvSpPr>
          <p:cNvPr id="80" name="Google Shape;80;p31"/>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81" name="Google Shape;81;p31"/>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82" name="Google Shape;82;p31"/>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Hack Machine Language</a:t>
            </a:r>
            <a:endParaRPr/>
          </a:p>
        </p:txBody>
      </p:sp>
      <p:sp>
        <p:nvSpPr>
          <p:cNvPr id="411" name="Google Shape;411;p63"/>
          <p:cNvSpPr txBox="1">
            <a:spLocks noGrp="1"/>
          </p:cNvSpPr>
          <p:nvPr>
            <p:ph type="body" idx="1"/>
          </p:nvPr>
        </p:nvSpPr>
        <p:spPr>
          <a:xfrm>
            <a:off x="396875" y="1362075"/>
            <a:ext cx="344332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Two types of instructions (16-bit)</a:t>
            </a:r>
            <a:endParaRPr dirty="0"/>
          </a:p>
          <a:p>
            <a:pPr marL="640080" lvl="1" indent="-283464" algn="l" rtl="0">
              <a:lnSpc>
                <a:spcPct val="110000"/>
              </a:lnSpc>
              <a:spcBef>
                <a:spcPts val="24"/>
              </a:spcBef>
              <a:spcAft>
                <a:spcPts val="0"/>
              </a:spcAft>
              <a:buSzPts val="2420"/>
              <a:buChar char="▪"/>
            </a:pPr>
            <a:r>
              <a:rPr lang="en-US" dirty="0"/>
              <a:t>A-instructions </a:t>
            </a:r>
            <a:r>
              <a:rPr lang="en-US" i="1" dirty="0"/>
              <a:t>load data</a:t>
            </a:r>
            <a:endParaRPr i="1" dirty="0"/>
          </a:p>
          <a:p>
            <a:pPr marL="640080" lvl="1" indent="-283464" algn="l" rtl="0">
              <a:lnSpc>
                <a:spcPct val="110000"/>
              </a:lnSpc>
              <a:spcBef>
                <a:spcPts val="24"/>
              </a:spcBef>
              <a:spcAft>
                <a:spcPts val="0"/>
              </a:spcAft>
              <a:buSzPts val="2420"/>
              <a:buChar char="▪"/>
            </a:pPr>
            <a:r>
              <a:rPr lang="en-US" dirty="0"/>
              <a:t>C-instructions perform </a:t>
            </a:r>
            <a:r>
              <a:rPr lang="en-US" i="1" dirty="0"/>
              <a:t>computations</a:t>
            </a:r>
            <a:endParaRPr i="1" dirty="0"/>
          </a:p>
          <a:p>
            <a:pPr marL="347472" lvl="0" indent="-347472" algn="l" rtl="0">
              <a:lnSpc>
                <a:spcPct val="110000"/>
              </a:lnSpc>
              <a:spcBef>
                <a:spcPts val="440"/>
              </a:spcBef>
              <a:spcAft>
                <a:spcPts val="0"/>
              </a:spcAft>
              <a:buSzPts val="2080"/>
              <a:buFont typeface="Noto Sans Symbols"/>
              <a:buChar char="❖"/>
            </a:pPr>
            <a:r>
              <a:rPr lang="en-US" dirty="0"/>
              <a:t>Program: sequence of instructions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12" name="Google Shape;412;p6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413" name="Google Shape;413;p63"/>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30</a:t>
            </a:fld>
            <a:endParaRPr sz="1200" b="1" i="0" u="none" strike="noStrike" cap="none">
              <a:solidFill>
                <a:srgbClr val="4B2A85"/>
              </a:solidFill>
              <a:latin typeface="Calibri"/>
              <a:ea typeface="Calibri"/>
              <a:cs typeface="Calibri"/>
              <a:sym typeface="Calibri"/>
            </a:endParaRPr>
          </a:p>
        </p:txBody>
      </p:sp>
      <p:grpSp>
        <p:nvGrpSpPr>
          <p:cNvPr id="414" name="Google Shape;414;p63"/>
          <p:cNvGrpSpPr/>
          <p:nvPr/>
        </p:nvGrpSpPr>
        <p:grpSpPr>
          <a:xfrm>
            <a:off x="2215314" y="1367765"/>
            <a:ext cx="6751675" cy="5077200"/>
            <a:chOff x="2170710" y="1367765"/>
            <a:chExt cx="6751675" cy="5077200"/>
          </a:xfrm>
        </p:grpSpPr>
        <p:sp>
          <p:nvSpPr>
            <p:cNvPr id="415" name="Google Shape;415;p63"/>
            <p:cNvSpPr/>
            <p:nvPr/>
          </p:nvSpPr>
          <p:spPr>
            <a:xfrm>
              <a:off x="3744985" y="1367765"/>
              <a:ext cx="5177400" cy="507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416" name="Google Shape;416;p63"/>
            <p:cNvSpPr/>
            <p:nvPr/>
          </p:nvSpPr>
          <p:spPr>
            <a:xfrm>
              <a:off x="3949310" y="2031290"/>
              <a:ext cx="22569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417" name="Google Shape;417;p63"/>
            <p:cNvSpPr/>
            <p:nvPr/>
          </p:nvSpPr>
          <p:spPr>
            <a:xfrm>
              <a:off x="2170710" y="565829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KEYBOARD</a:t>
              </a:r>
              <a:endParaRPr sz="1400" b="1" i="0" u="none" strike="noStrike" cap="none">
                <a:solidFill>
                  <a:srgbClr val="000000"/>
                </a:solidFill>
                <a:latin typeface="Calibri"/>
                <a:ea typeface="Calibri"/>
                <a:cs typeface="Calibri"/>
                <a:sym typeface="Calibri"/>
              </a:endParaRPr>
            </a:p>
          </p:txBody>
        </p:sp>
        <p:sp>
          <p:nvSpPr>
            <p:cNvPr id="418" name="Google Shape;418;p63"/>
            <p:cNvSpPr/>
            <p:nvPr/>
          </p:nvSpPr>
          <p:spPr>
            <a:xfrm>
              <a:off x="6639710" y="2031290"/>
              <a:ext cx="20913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419" name="Google Shape;419;p63"/>
            <p:cNvSpPr/>
            <p:nvPr/>
          </p:nvSpPr>
          <p:spPr>
            <a:xfrm>
              <a:off x="6816660" y="3985782"/>
              <a:ext cx="1788600" cy="114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420" name="Google Shape;420;p63"/>
            <p:cNvSpPr/>
            <p:nvPr/>
          </p:nvSpPr>
          <p:spPr>
            <a:xfrm>
              <a:off x="6816660" y="5232665"/>
              <a:ext cx="1788600" cy="9465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421" name="Google Shape;421;p63"/>
            <p:cNvSpPr/>
            <p:nvPr/>
          </p:nvSpPr>
          <p:spPr>
            <a:xfrm>
              <a:off x="2170710" y="4879318"/>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SCREEN</a:t>
              </a:r>
              <a:endParaRPr sz="1400" b="1" i="0" u="none" strike="noStrike" cap="none">
                <a:solidFill>
                  <a:srgbClr val="000000"/>
                </a:solidFill>
                <a:latin typeface="Calibri"/>
                <a:ea typeface="Calibri"/>
                <a:cs typeface="Calibri"/>
                <a:sym typeface="Calibri"/>
              </a:endParaRPr>
            </a:p>
          </p:txBody>
        </p:sp>
        <p:sp>
          <p:nvSpPr>
            <p:cNvPr id="422" name="Google Shape;422;p63"/>
            <p:cNvSpPr/>
            <p:nvPr/>
          </p:nvSpPr>
          <p:spPr>
            <a:xfrm>
              <a:off x="6041160" y="4836490"/>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63"/>
            <p:cNvPicPr preferRelativeResize="0"/>
            <p:nvPr/>
          </p:nvPicPr>
          <p:blipFill rotWithShape="1">
            <a:blip r:embed="rId3">
              <a:alphaModFix/>
            </a:blip>
            <a:srcRect/>
            <a:stretch/>
          </p:blipFill>
          <p:spPr>
            <a:xfrm>
              <a:off x="7048137" y="2515468"/>
              <a:ext cx="1274441" cy="1407000"/>
            </a:xfrm>
            <a:prstGeom prst="rect">
              <a:avLst/>
            </a:prstGeom>
            <a:noFill/>
            <a:ln>
              <a:noFill/>
            </a:ln>
          </p:spPr>
        </p:pic>
        <p:sp>
          <p:nvSpPr>
            <p:cNvPr id="424" name="Google Shape;424;p63"/>
            <p:cNvSpPr/>
            <p:nvPr/>
          </p:nvSpPr>
          <p:spPr>
            <a:xfrm>
              <a:off x="4084860" y="2688765"/>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200" b="1" i="0" u="none" strike="noStrike" cap="none" dirty="0">
                  <a:solidFill>
                    <a:srgbClr val="000000"/>
                  </a:solidFill>
                  <a:latin typeface="Calibri"/>
                  <a:ea typeface="Calibri"/>
                  <a:cs typeface="Calibri"/>
                  <a:sym typeface="Calibri"/>
                </a:rPr>
                <a:t>ROM</a:t>
              </a:r>
              <a:endParaRPr sz="2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(16-bit Instructions, Read-Only)</a:t>
              </a: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1110001011111100</a:t>
              </a:r>
              <a:endParaRPr sz="1400" b="1" i="0" u="none" strike="noStrike" cap="none" dirty="0">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3D85C6"/>
                </a:solidFill>
                <a:latin typeface="Calibri"/>
                <a:ea typeface="Calibri"/>
                <a:cs typeface="Calibri"/>
                <a:sym typeface="Calibri"/>
              </a:endParaRPr>
            </a:p>
          </p:txBody>
        </p:sp>
        <p:sp>
          <p:nvSpPr>
            <p:cNvPr id="425" name="Google Shape;425;p63"/>
            <p:cNvSpPr/>
            <p:nvPr/>
          </p:nvSpPr>
          <p:spPr>
            <a:xfrm>
              <a:off x="4084860" y="4226665"/>
              <a:ext cx="1956300" cy="19524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RAM</a:t>
              </a:r>
              <a:endParaRPr sz="2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(16-bit Data, Read/Write)</a:t>
              </a: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6AA84F"/>
                </a:solidFill>
                <a:latin typeface="Calibri"/>
                <a:ea typeface="Calibri"/>
                <a:cs typeface="Calibri"/>
                <a:sym typeface="Calibri"/>
              </a:endParaRPr>
            </a:p>
          </p:txBody>
        </p:sp>
        <p:sp>
          <p:nvSpPr>
            <p:cNvPr id="426" name="Google Shape;426;p63"/>
            <p:cNvSpPr/>
            <p:nvPr/>
          </p:nvSpPr>
          <p:spPr>
            <a:xfrm>
              <a:off x="7341810" y="5630940"/>
              <a:ext cx="738300" cy="4122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427" name="Google Shape;427;p63"/>
            <p:cNvSpPr/>
            <p:nvPr/>
          </p:nvSpPr>
          <p:spPr>
            <a:xfrm>
              <a:off x="69698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A/M</a:t>
              </a:r>
              <a:endParaRPr sz="1800" b="1" i="0" u="none" strike="noStrike" cap="none">
                <a:solidFill>
                  <a:srgbClr val="000000"/>
                </a:solidFill>
                <a:latin typeface="Calibri"/>
                <a:ea typeface="Calibri"/>
                <a:cs typeface="Calibri"/>
                <a:sym typeface="Calibri"/>
              </a:endParaRPr>
            </a:p>
          </p:txBody>
        </p:sp>
        <p:sp>
          <p:nvSpPr>
            <p:cNvPr id="428" name="Google Shape;428;p63"/>
            <p:cNvSpPr/>
            <p:nvPr/>
          </p:nvSpPr>
          <p:spPr>
            <a:xfrm>
              <a:off x="77522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a:t>
              </a:r>
              <a:endParaRPr sz="2200" b="1" i="0" u="none" strike="noStrike" cap="none">
                <a:solidFill>
                  <a:srgbClr val="000000"/>
                </a:solidFill>
                <a:latin typeface="Calibri"/>
                <a:ea typeface="Calibri"/>
                <a:cs typeface="Calibri"/>
                <a:sym typeface="Calibri"/>
              </a:endParaRPr>
            </a:p>
          </p:txBody>
        </p:sp>
        <p:sp>
          <p:nvSpPr>
            <p:cNvPr id="429" name="Google Shape;429;p63"/>
            <p:cNvSpPr/>
            <p:nvPr/>
          </p:nvSpPr>
          <p:spPr>
            <a:xfrm rot="10800000">
              <a:off x="3084510" y="4963465"/>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3"/>
            <p:cNvSpPr/>
            <p:nvPr/>
          </p:nvSpPr>
          <p:spPr>
            <a:xfrm>
              <a:off x="6041160" y="3112365"/>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3"/>
            <p:cNvSpPr/>
            <p:nvPr/>
          </p:nvSpPr>
          <p:spPr>
            <a:xfrm rot="10800000">
              <a:off x="5872435" y="5232665"/>
              <a:ext cx="777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3"/>
            <p:cNvSpPr/>
            <p:nvPr/>
          </p:nvSpPr>
          <p:spPr>
            <a:xfrm>
              <a:off x="3215010" y="5742440"/>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Control Flow</a:t>
            </a:r>
            <a:endParaRPr/>
          </a:p>
        </p:txBody>
      </p:sp>
      <p:sp>
        <p:nvSpPr>
          <p:cNvPr id="438" name="Google Shape;438;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Startup</a:t>
            </a:r>
            <a:endParaRPr dirty="0"/>
          </a:p>
          <a:p>
            <a:pPr marL="640080" lvl="1" indent="-283464" algn="l" rtl="0">
              <a:lnSpc>
                <a:spcPct val="110000"/>
              </a:lnSpc>
              <a:spcBef>
                <a:spcPts val="24"/>
              </a:spcBef>
              <a:spcAft>
                <a:spcPts val="0"/>
              </a:spcAft>
              <a:buSzPts val="2420"/>
              <a:buChar char="▪"/>
            </a:pPr>
            <a:r>
              <a:rPr lang="en-US" dirty="0"/>
              <a:t>Hack instructions loaded into ROM</a:t>
            </a:r>
            <a:endParaRPr dirty="0"/>
          </a:p>
          <a:p>
            <a:pPr marL="640080" lvl="1" indent="-283464" algn="l" rtl="0">
              <a:lnSpc>
                <a:spcPct val="110000"/>
              </a:lnSpc>
              <a:spcBef>
                <a:spcPts val="24"/>
              </a:spcBef>
              <a:spcAft>
                <a:spcPts val="0"/>
              </a:spcAft>
              <a:buSzPts val="2420"/>
              <a:buChar char="▪"/>
            </a:pPr>
            <a:r>
              <a:rPr lang="en-US" dirty="0"/>
              <a:t>Reset signal initializes computer state (</a:t>
            </a:r>
            <a:r>
              <a:rPr lang="en-US" dirty="0">
                <a:solidFill>
                  <a:srgbClr val="FFAB00"/>
                </a:solidFill>
              </a:rPr>
              <a:t>instruction 0</a:t>
            </a:r>
            <a:r>
              <a:rPr lang="en-US" dirty="0"/>
              <a: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Execution</a:t>
            </a:r>
            <a:endParaRPr dirty="0"/>
          </a:p>
          <a:p>
            <a:pPr marL="640080" lvl="1" indent="-283464" algn="l" rtl="0">
              <a:lnSpc>
                <a:spcPct val="110000"/>
              </a:lnSpc>
              <a:spcBef>
                <a:spcPts val="24"/>
              </a:spcBef>
              <a:spcAft>
                <a:spcPts val="0"/>
              </a:spcAft>
              <a:buSzPts val="2420"/>
              <a:buChar char="▪"/>
            </a:pPr>
            <a:r>
              <a:rPr lang="en-US" dirty="0"/>
              <a:t>Usually, </a:t>
            </a:r>
            <a:r>
              <a:rPr lang="en-US" dirty="0">
                <a:solidFill>
                  <a:srgbClr val="00B0F0"/>
                </a:solidFill>
              </a:rPr>
              <a:t>advance to next</a:t>
            </a:r>
            <a:r>
              <a:rPr lang="en-US" dirty="0"/>
              <a:t> instruction each cycle</a:t>
            </a:r>
            <a:endParaRPr dirty="0"/>
          </a:p>
          <a:p>
            <a:pPr marL="640080" lvl="1" indent="-283464" algn="l" rtl="0">
              <a:lnSpc>
                <a:spcPct val="110000"/>
              </a:lnSpc>
              <a:spcBef>
                <a:spcPts val="24"/>
              </a:spcBef>
              <a:spcAft>
                <a:spcPts val="0"/>
              </a:spcAft>
              <a:buSzPts val="2420"/>
              <a:buChar char="▪"/>
            </a:pPr>
            <a:r>
              <a:rPr lang="en-US" dirty="0"/>
              <a:t>On jump instruction, </a:t>
            </a:r>
            <a:r>
              <a:rPr lang="en-US" dirty="0">
                <a:solidFill>
                  <a:srgbClr val="00CC99"/>
                </a:solidFill>
              </a:rPr>
              <a:t>write a different address</a:t>
            </a:r>
            <a:r>
              <a:rPr lang="en-US" dirty="0"/>
              <a:t> into the PC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39" name="Google Shape;439;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
        <p:nvSpPr>
          <p:cNvPr id="440" name="Google Shape;440;p64"/>
          <p:cNvSpPr/>
          <p:nvPr/>
        </p:nvSpPr>
        <p:spPr>
          <a:xfrm rot="5400000">
            <a:off x="5212645" y="5552065"/>
            <a:ext cx="988800" cy="359400"/>
          </a:xfrm>
          <a:prstGeom prst="uturnArrow">
            <a:avLst>
              <a:gd name="adj1" fmla="val 33034"/>
              <a:gd name="adj2" fmla="val 25000"/>
              <a:gd name="adj3" fmla="val 25000"/>
              <a:gd name="adj4" fmla="val 43750"/>
              <a:gd name="adj5" fmla="val 100000"/>
            </a:avLst>
          </a:prstGeom>
          <a:solidFill>
            <a:schemeClr val="accent1"/>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4"/>
          <p:cNvSpPr/>
          <p:nvPr/>
        </p:nvSpPr>
        <p:spPr>
          <a:xfrm>
            <a:off x="3511695" y="4455240"/>
            <a:ext cx="1956300" cy="22038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0101110011100110</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1011000101010100</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1110001011111100</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0101110101101110</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0001011000111010</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0010111011011001</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0110111110101001</a:t>
            </a:r>
            <a:endParaRPr sz="14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0001110010110110</a:t>
            </a:r>
            <a:endParaRPr sz="1400" b="1" i="0" u="none" strike="noStrike" cap="none" dirty="0">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1" i="0" u="none" strike="noStrike" cap="none" dirty="0">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i="0" u="none" strike="noStrike" cap="none" dirty="0">
                <a:solidFill>
                  <a:schemeClr val="dk1"/>
                </a:solidFill>
                <a:latin typeface="Calibri"/>
                <a:ea typeface="Calibri"/>
                <a:cs typeface="Calibri"/>
                <a:sym typeface="Calibri"/>
              </a:rPr>
              <a:t>ROM (Instructions)</a:t>
            </a:r>
            <a:endParaRPr sz="1200" i="0" u="none" strike="noStrike" cap="none" dirty="0">
              <a:solidFill>
                <a:schemeClr val="dk1"/>
              </a:solidFill>
              <a:latin typeface="Calibri"/>
              <a:ea typeface="Calibri"/>
              <a:cs typeface="Calibri"/>
              <a:sym typeface="Calibri"/>
            </a:endParaRPr>
          </a:p>
        </p:txBody>
      </p:sp>
      <p:sp>
        <p:nvSpPr>
          <p:cNvPr id="442" name="Google Shape;442;p64"/>
          <p:cNvSpPr/>
          <p:nvPr/>
        </p:nvSpPr>
        <p:spPr>
          <a:xfrm>
            <a:off x="2996970" y="4455240"/>
            <a:ext cx="514800" cy="2099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7</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400" b="1" i="0" u="none" strike="noStrike" cap="none">
              <a:solidFill>
                <a:srgbClr val="000000"/>
              </a:solidFill>
              <a:latin typeface="Courier New"/>
              <a:ea typeface="Courier New"/>
              <a:cs typeface="Courier New"/>
              <a:sym typeface="Courier New"/>
            </a:endParaRPr>
          </a:p>
        </p:txBody>
      </p:sp>
      <p:sp>
        <p:nvSpPr>
          <p:cNvPr id="443" name="Google Shape;443;p64"/>
          <p:cNvSpPr/>
          <p:nvPr/>
        </p:nvSpPr>
        <p:spPr>
          <a:xfrm rot="5400000">
            <a:off x="5527345" y="5021115"/>
            <a:ext cx="359400" cy="359400"/>
          </a:xfrm>
          <a:prstGeom prst="uturnArrow">
            <a:avLst>
              <a:gd name="adj1" fmla="val 33034"/>
              <a:gd name="adj2" fmla="val 25000"/>
              <a:gd name="adj3" fmla="val 25000"/>
              <a:gd name="adj4" fmla="val 43750"/>
              <a:gd name="adj5" fmla="val 74604"/>
            </a:avLst>
          </a:prstGeom>
          <a:solidFill>
            <a:srgbClr val="00B0F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64"/>
          <p:cNvSpPr/>
          <p:nvPr/>
        </p:nvSpPr>
        <p:spPr>
          <a:xfrm rot="5400000">
            <a:off x="5527345" y="4804890"/>
            <a:ext cx="359400" cy="359400"/>
          </a:xfrm>
          <a:prstGeom prst="uturnArrow">
            <a:avLst>
              <a:gd name="adj1" fmla="val 33034"/>
              <a:gd name="adj2" fmla="val 25000"/>
              <a:gd name="adj3" fmla="val 25000"/>
              <a:gd name="adj4" fmla="val 43750"/>
              <a:gd name="adj5" fmla="val 74604"/>
            </a:avLst>
          </a:prstGeom>
          <a:solidFill>
            <a:srgbClr val="00B0F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64"/>
          <p:cNvSpPr/>
          <p:nvPr/>
        </p:nvSpPr>
        <p:spPr>
          <a:xfrm rot="5400000">
            <a:off x="5527345" y="4588640"/>
            <a:ext cx="359400" cy="359400"/>
          </a:xfrm>
          <a:prstGeom prst="uturnArrow">
            <a:avLst>
              <a:gd name="adj1" fmla="val 33034"/>
              <a:gd name="adj2" fmla="val 25000"/>
              <a:gd name="adj3" fmla="val 25000"/>
              <a:gd name="adj4" fmla="val 43750"/>
              <a:gd name="adj5" fmla="val 74604"/>
            </a:avLst>
          </a:prstGeom>
          <a:solidFill>
            <a:srgbClr val="00B0F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64"/>
          <p:cNvSpPr/>
          <p:nvPr/>
        </p:nvSpPr>
        <p:spPr>
          <a:xfrm>
            <a:off x="5794170" y="4550071"/>
            <a:ext cx="596700" cy="198900"/>
          </a:xfrm>
          <a:prstGeom prst="leftArrow">
            <a:avLst>
              <a:gd name="adj1" fmla="val 50000"/>
              <a:gd name="adj2" fmla="val 50000"/>
            </a:avLst>
          </a:prstGeom>
          <a:solidFill>
            <a:srgbClr val="FFAB0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 Counter (PC)</a:t>
            </a:r>
            <a:endParaRPr/>
          </a:p>
        </p:txBody>
      </p:sp>
      <p:sp>
        <p:nvSpPr>
          <p:cNvPr id="452" name="Google Shape;452;p4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Keeps track of what instruction we are executing</a:t>
            </a:r>
            <a:endParaRPr/>
          </a:p>
          <a:p>
            <a:pPr marL="640080" lvl="1" indent="-283464" algn="l" rtl="0">
              <a:lnSpc>
                <a:spcPct val="110000"/>
              </a:lnSpc>
              <a:spcBef>
                <a:spcPts val="24"/>
              </a:spcBef>
              <a:spcAft>
                <a:spcPts val="0"/>
              </a:spcAft>
              <a:buSzPts val="2420"/>
              <a:buChar char="▪"/>
            </a:pPr>
            <a:r>
              <a:rPr lang="en-US"/>
              <a:t>If the PC outputs 24, on the next clock cycle the computer runs the instruction at address 24 in the code segment</a:t>
            </a:r>
            <a:endParaRPr/>
          </a:p>
          <a:p>
            <a:pPr marL="347472" lvl="0" indent="-215392" algn="l" rtl="0">
              <a:lnSpc>
                <a:spcPct val="110000"/>
              </a:lnSpc>
              <a:spcBef>
                <a:spcPts val="440"/>
              </a:spcBef>
              <a:spcAft>
                <a:spcPts val="0"/>
              </a:spcAft>
              <a:buSzPts val="2080"/>
              <a:buFont typeface="Noto Sans Symbols"/>
              <a:buNone/>
            </a:pPr>
            <a:endParaRPr/>
          </a:p>
        </p:txBody>
      </p:sp>
      <p:sp>
        <p:nvSpPr>
          <p:cNvPr id="453" name="Google Shape;453;p4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grpSp>
        <p:nvGrpSpPr>
          <p:cNvPr id="454" name="Google Shape;454;p48"/>
          <p:cNvGrpSpPr/>
          <p:nvPr/>
        </p:nvGrpSpPr>
        <p:grpSpPr>
          <a:xfrm>
            <a:off x="1650050" y="4612186"/>
            <a:ext cx="5870418" cy="1767478"/>
            <a:chOff x="1638375" y="4825172"/>
            <a:chExt cx="5870418" cy="1767478"/>
          </a:xfrm>
        </p:grpSpPr>
        <p:sp>
          <p:nvSpPr>
            <p:cNvPr id="455" name="Google Shape;455;p48"/>
            <p:cNvSpPr/>
            <p:nvPr/>
          </p:nvSpPr>
          <p:spPr>
            <a:xfrm>
              <a:off x="2414329" y="5571022"/>
              <a:ext cx="4315341" cy="1021628"/>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456" name="Google Shape;456;p48"/>
            <p:cNvSpPr/>
            <p:nvPr/>
          </p:nvSpPr>
          <p:spPr>
            <a:xfrm>
              <a:off x="4445523" y="6362971"/>
              <a:ext cx="252952" cy="218062"/>
            </a:xfrm>
            <a:prstGeom prst="triangl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57" name="Google Shape;457;p48"/>
            <p:cNvCxnSpPr/>
            <p:nvPr/>
          </p:nvCxnSpPr>
          <p:spPr>
            <a:xfrm rot="10800000">
              <a:off x="3296378"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458" name="Google Shape;458;p48"/>
            <p:cNvSpPr txBox="1"/>
            <p:nvPr/>
          </p:nvSpPr>
          <p:spPr>
            <a:xfrm>
              <a:off x="2902550"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load</a:t>
              </a:r>
              <a:endParaRPr sz="1400" b="1" i="0" u="none" strike="noStrike" cap="none">
                <a:solidFill>
                  <a:srgbClr val="000000"/>
                </a:solidFill>
                <a:latin typeface="Courier New"/>
                <a:ea typeface="Courier New"/>
                <a:cs typeface="Courier New"/>
                <a:sym typeface="Courier New"/>
              </a:endParaRPr>
            </a:p>
          </p:txBody>
        </p:sp>
        <p:cxnSp>
          <p:nvCxnSpPr>
            <p:cNvPr id="459" name="Google Shape;459;p48"/>
            <p:cNvCxnSpPr/>
            <p:nvPr/>
          </p:nvCxnSpPr>
          <p:spPr>
            <a:xfrm rot="10800000">
              <a:off x="1657554" y="6096262"/>
              <a:ext cx="749300" cy="0"/>
            </a:xfrm>
            <a:prstGeom prst="straightConnector1">
              <a:avLst/>
            </a:prstGeom>
            <a:noFill/>
            <a:ln w="28575" cap="flat" cmpd="sng">
              <a:solidFill>
                <a:schemeClr val="dk1"/>
              </a:solidFill>
              <a:prstDash val="solid"/>
              <a:round/>
              <a:headEnd type="triangle" w="med" len="med"/>
              <a:tailEnd type="none" w="sm" len="sm"/>
            </a:ln>
          </p:spPr>
        </p:cxnSp>
        <p:sp>
          <p:nvSpPr>
            <p:cNvPr id="460" name="Google Shape;460;p48"/>
            <p:cNvSpPr txBox="1"/>
            <p:nvPr/>
          </p:nvSpPr>
          <p:spPr>
            <a:xfrm>
              <a:off x="1638375" y="5617257"/>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ourier New"/>
                  <a:ea typeface="Courier New"/>
                  <a:cs typeface="Courier New"/>
                  <a:sym typeface="Courier New"/>
                </a:rPr>
                <a:t>in</a:t>
              </a:r>
              <a:endParaRPr sz="1400" b="1" i="0" u="none" strike="noStrike" cap="none" dirty="0">
                <a:solidFill>
                  <a:srgbClr val="000000"/>
                </a:solidFill>
                <a:latin typeface="Courier New"/>
                <a:ea typeface="Courier New"/>
                <a:cs typeface="Courier New"/>
                <a:sym typeface="Courier New"/>
              </a:endParaRPr>
            </a:p>
          </p:txBody>
        </p:sp>
        <p:cxnSp>
          <p:nvCxnSpPr>
            <p:cNvPr id="461" name="Google Shape;461;p48"/>
            <p:cNvCxnSpPr/>
            <p:nvPr/>
          </p:nvCxnSpPr>
          <p:spPr>
            <a:xfrm rot="10800000" flipH="1">
              <a:off x="1932176" y="5996234"/>
              <a:ext cx="200055" cy="200055"/>
            </a:xfrm>
            <a:prstGeom prst="straightConnector1">
              <a:avLst/>
            </a:prstGeom>
            <a:noFill/>
            <a:ln w="28575" cap="flat" cmpd="sng">
              <a:solidFill>
                <a:schemeClr val="dk1"/>
              </a:solidFill>
              <a:prstDash val="solid"/>
              <a:round/>
              <a:headEnd type="none" w="sm" len="sm"/>
              <a:tailEnd type="none" w="sm" len="sm"/>
            </a:ln>
          </p:spPr>
        </p:cxnSp>
        <p:sp>
          <p:nvSpPr>
            <p:cNvPr id="462" name="Google Shape;462;p48"/>
            <p:cNvSpPr txBox="1"/>
            <p:nvPr/>
          </p:nvSpPr>
          <p:spPr>
            <a:xfrm>
              <a:off x="1805549" y="6206797"/>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16</a:t>
              </a:r>
              <a:endParaRPr sz="1400" b="1" i="0" u="none" strike="noStrike" cap="none" dirty="0">
                <a:solidFill>
                  <a:srgbClr val="000000"/>
                </a:solidFill>
                <a:latin typeface="Courier New"/>
                <a:ea typeface="Courier New"/>
                <a:cs typeface="Courier New"/>
                <a:sym typeface="Courier New"/>
              </a:endParaRPr>
            </a:p>
          </p:txBody>
        </p:sp>
        <p:cxnSp>
          <p:nvCxnSpPr>
            <p:cNvPr id="463" name="Google Shape;463;p48"/>
            <p:cNvCxnSpPr/>
            <p:nvPr/>
          </p:nvCxnSpPr>
          <p:spPr>
            <a:xfrm rot="10800000">
              <a:off x="6740317" y="6088445"/>
              <a:ext cx="749300" cy="0"/>
            </a:xfrm>
            <a:prstGeom prst="straightConnector1">
              <a:avLst/>
            </a:prstGeom>
            <a:noFill/>
            <a:ln w="28575" cap="flat" cmpd="sng">
              <a:solidFill>
                <a:schemeClr val="dk1"/>
              </a:solidFill>
              <a:prstDash val="solid"/>
              <a:round/>
              <a:headEnd type="triangle" w="med" len="med"/>
              <a:tailEnd type="none" w="sm" len="sm"/>
            </a:ln>
          </p:spPr>
        </p:cxnSp>
        <p:sp>
          <p:nvSpPr>
            <p:cNvPr id="464" name="Google Shape;464;p48"/>
            <p:cNvSpPr txBox="1"/>
            <p:nvPr/>
          </p:nvSpPr>
          <p:spPr>
            <a:xfrm>
              <a:off x="6721138" y="5606633"/>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ourier New"/>
                  <a:ea typeface="Courier New"/>
                  <a:cs typeface="Courier New"/>
                  <a:sym typeface="Courier New"/>
                </a:rPr>
                <a:t>out</a:t>
              </a:r>
              <a:endParaRPr sz="1400" b="1" i="0" u="none" strike="noStrike" cap="none" dirty="0">
                <a:solidFill>
                  <a:srgbClr val="000000"/>
                </a:solidFill>
                <a:latin typeface="Courier New"/>
                <a:ea typeface="Courier New"/>
                <a:cs typeface="Courier New"/>
                <a:sym typeface="Courier New"/>
              </a:endParaRPr>
            </a:p>
          </p:txBody>
        </p:sp>
        <p:cxnSp>
          <p:nvCxnSpPr>
            <p:cNvPr id="465" name="Google Shape;465;p48"/>
            <p:cNvCxnSpPr/>
            <p:nvPr/>
          </p:nvCxnSpPr>
          <p:spPr>
            <a:xfrm rot="10800000" flipH="1">
              <a:off x="7014939" y="5988417"/>
              <a:ext cx="200055" cy="200055"/>
            </a:xfrm>
            <a:prstGeom prst="straightConnector1">
              <a:avLst/>
            </a:prstGeom>
            <a:noFill/>
            <a:ln w="28575" cap="flat" cmpd="sng">
              <a:solidFill>
                <a:schemeClr val="dk1"/>
              </a:solidFill>
              <a:prstDash val="solid"/>
              <a:round/>
              <a:headEnd type="none" w="sm" len="sm"/>
              <a:tailEnd type="none" w="sm" len="sm"/>
            </a:ln>
          </p:spPr>
        </p:cxnSp>
        <p:sp>
          <p:nvSpPr>
            <p:cNvPr id="466" name="Google Shape;466;p48"/>
            <p:cNvSpPr txBox="1"/>
            <p:nvPr/>
          </p:nvSpPr>
          <p:spPr>
            <a:xfrm>
              <a:off x="6896411" y="6191994"/>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16</a:t>
              </a:r>
              <a:endParaRPr sz="1400" b="1" i="0" u="none" strike="noStrike" cap="none" dirty="0">
                <a:solidFill>
                  <a:srgbClr val="000000"/>
                </a:solidFill>
                <a:latin typeface="Courier New"/>
                <a:ea typeface="Courier New"/>
                <a:cs typeface="Courier New"/>
                <a:sym typeface="Courier New"/>
              </a:endParaRPr>
            </a:p>
          </p:txBody>
        </p:sp>
        <p:cxnSp>
          <p:nvCxnSpPr>
            <p:cNvPr id="467" name="Google Shape;467;p48"/>
            <p:cNvCxnSpPr/>
            <p:nvPr/>
          </p:nvCxnSpPr>
          <p:spPr>
            <a:xfrm rot="10800000">
              <a:off x="4572000"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468" name="Google Shape;468;p48"/>
            <p:cNvSpPr txBox="1"/>
            <p:nvPr/>
          </p:nvSpPr>
          <p:spPr>
            <a:xfrm>
              <a:off x="4178172"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inc</a:t>
              </a:r>
              <a:endParaRPr sz="1800" b="1" i="0" u="none" strike="noStrike" cap="none">
                <a:solidFill>
                  <a:srgbClr val="000000"/>
                </a:solidFill>
                <a:latin typeface="Courier New"/>
                <a:ea typeface="Courier New"/>
                <a:cs typeface="Courier New"/>
                <a:sym typeface="Courier New"/>
              </a:endParaRPr>
            </a:p>
          </p:txBody>
        </p:sp>
        <p:cxnSp>
          <p:nvCxnSpPr>
            <p:cNvPr id="469" name="Google Shape;469;p48"/>
            <p:cNvCxnSpPr/>
            <p:nvPr/>
          </p:nvCxnSpPr>
          <p:spPr>
            <a:xfrm rot="10800000">
              <a:off x="5847622" y="5213021"/>
              <a:ext cx="0" cy="365688"/>
            </a:xfrm>
            <a:prstGeom prst="straightConnector1">
              <a:avLst/>
            </a:prstGeom>
            <a:noFill/>
            <a:ln w="28575" cap="flat" cmpd="sng">
              <a:solidFill>
                <a:schemeClr val="dk1"/>
              </a:solidFill>
              <a:prstDash val="solid"/>
              <a:round/>
              <a:headEnd type="triangle" w="med" len="med"/>
              <a:tailEnd type="none" w="sm" len="sm"/>
            </a:ln>
          </p:spPr>
        </p:cxnSp>
        <p:sp>
          <p:nvSpPr>
            <p:cNvPr id="470" name="Google Shape;470;p48"/>
            <p:cNvSpPr txBox="1"/>
            <p:nvPr/>
          </p:nvSpPr>
          <p:spPr>
            <a:xfrm>
              <a:off x="5272519" y="4834431"/>
              <a:ext cx="11502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reset</a:t>
              </a:r>
              <a:endParaRPr sz="1400" b="1" i="0" u="none" strike="noStrike" cap="none">
                <a:solidFill>
                  <a:srgbClr val="000000"/>
                </a:solidFill>
                <a:latin typeface="Courier New"/>
                <a:ea typeface="Courier New"/>
                <a:cs typeface="Courier New"/>
                <a:sym typeface="Courier New"/>
              </a:endParaRPr>
            </a:p>
          </p:txBody>
        </p:sp>
      </p:grpSp>
      <p:sp>
        <p:nvSpPr>
          <p:cNvPr id="471" name="Google Shape;471;p48"/>
          <p:cNvSpPr/>
          <p:nvPr/>
        </p:nvSpPr>
        <p:spPr>
          <a:xfrm>
            <a:off x="357018" y="3282917"/>
            <a:ext cx="2756992" cy="1088389"/>
          </a:xfrm>
          <a:prstGeom prst="wedgeRectCallout">
            <a:avLst>
              <a:gd name="adj1" fmla="val 55734"/>
              <a:gd name="adj2" fmla="val 7945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ext cycle, replace counter value with </a:t>
            </a:r>
            <a:r>
              <a:rPr lang="en-US" sz="2000" b="1" i="0" u="none" strike="noStrike" cap="none" dirty="0">
                <a:solidFill>
                  <a:schemeClr val="lt1"/>
                </a:solidFill>
                <a:latin typeface="Consolas"/>
                <a:ea typeface="Consolas"/>
                <a:cs typeface="Consolas"/>
                <a:sym typeface="Consolas"/>
              </a:rPr>
              <a:t>in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dirty="0">
                <a:solidFill>
                  <a:schemeClr val="lt1"/>
                </a:solidFill>
                <a:latin typeface="Calibri"/>
                <a:ea typeface="Calibri"/>
                <a:cs typeface="Calibri"/>
                <a:sym typeface="Calibri"/>
              </a:rPr>
              <a:t>(</a:t>
            </a:r>
            <a:r>
              <a:rPr lang="en-US" sz="2000" b="1" i="1" dirty="0">
                <a:solidFill>
                  <a:schemeClr val="lt1"/>
                </a:solidFill>
                <a:latin typeface="Calibri"/>
                <a:ea typeface="Calibri"/>
                <a:cs typeface="Calibri"/>
                <a:sym typeface="Calibri"/>
              </a:rPr>
              <a:t>E.g</a:t>
            </a:r>
            <a:r>
              <a:rPr lang="en-US" sz="2000" b="1" i="1" u="none" strike="noStrike" cap="none" dirty="0">
                <a:solidFill>
                  <a:schemeClr val="lt1"/>
                </a:solidFill>
                <a:latin typeface="Calibri"/>
                <a:ea typeface="Calibri"/>
                <a:cs typeface="Calibri"/>
                <a:sym typeface="Calibri"/>
              </a:rPr>
              <a:t>., method calls)</a:t>
            </a:r>
            <a:endParaRPr sz="1400" b="0" i="0" u="none" strike="noStrike" cap="none" dirty="0">
              <a:solidFill>
                <a:srgbClr val="000000"/>
              </a:solidFill>
              <a:latin typeface="Arial"/>
              <a:ea typeface="Arial"/>
              <a:cs typeface="Arial"/>
              <a:sym typeface="Arial"/>
            </a:endParaRPr>
          </a:p>
        </p:txBody>
      </p:sp>
      <p:sp>
        <p:nvSpPr>
          <p:cNvPr id="472" name="Google Shape;472;p48"/>
          <p:cNvSpPr/>
          <p:nvPr/>
        </p:nvSpPr>
        <p:spPr>
          <a:xfrm>
            <a:off x="3178350" y="3282917"/>
            <a:ext cx="2756992" cy="1088389"/>
          </a:xfrm>
          <a:prstGeom prst="wedgeRectCallout">
            <a:avLst>
              <a:gd name="adj1" fmla="val 1619"/>
              <a:gd name="adj2" fmla="val 79191"/>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ext cycle, add 1 to counter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dirty="0">
                <a:solidFill>
                  <a:schemeClr val="lt1"/>
                </a:solidFill>
                <a:latin typeface="Calibri"/>
                <a:ea typeface="Calibri"/>
                <a:cs typeface="Calibri"/>
                <a:sym typeface="Calibri"/>
              </a:rPr>
              <a:t>(</a:t>
            </a:r>
            <a:r>
              <a:rPr lang="en-US" sz="2000" b="1" i="1" dirty="0">
                <a:solidFill>
                  <a:schemeClr val="lt1"/>
                </a:solidFill>
                <a:latin typeface="Calibri"/>
                <a:ea typeface="Calibri"/>
                <a:cs typeface="Calibri"/>
                <a:sym typeface="Calibri"/>
              </a:rPr>
              <a:t>E.g.,</a:t>
            </a:r>
            <a:r>
              <a:rPr lang="en-US" sz="2000" b="1" i="1" u="none" strike="noStrike" cap="none" dirty="0">
                <a:solidFill>
                  <a:schemeClr val="lt1"/>
                </a:solidFill>
                <a:latin typeface="Calibri"/>
                <a:ea typeface="Calibri"/>
                <a:cs typeface="Calibri"/>
                <a:sym typeface="Calibri"/>
              </a:rPr>
              <a:t> normal operation)</a:t>
            </a:r>
            <a:endParaRPr sz="2000" b="1" i="1" u="none" strike="noStrike" cap="none" dirty="0">
              <a:solidFill>
                <a:schemeClr val="lt1"/>
              </a:solidFill>
              <a:latin typeface="Consolas"/>
              <a:ea typeface="Consolas"/>
              <a:cs typeface="Consolas"/>
              <a:sym typeface="Consolas"/>
            </a:endParaRPr>
          </a:p>
        </p:txBody>
      </p:sp>
      <p:sp>
        <p:nvSpPr>
          <p:cNvPr id="473" name="Google Shape;473;p48"/>
          <p:cNvSpPr/>
          <p:nvPr/>
        </p:nvSpPr>
        <p:spPr>
          <a:xfrm>
            <a:off x="6006008" y="3282917"/>
            <a:ext cx="2756992" cy="1088389"/>
          </a:xfrm>
          <a:prstGeom prst="wedgeRectCallout">
            <a:avLst>
              <a:gd name="adj1" fmla="val -54009"/>
              <a:gd name="adj2" fmla="val 82948"/>
            </a:avLst>
          </a:prstGeom>
          <a:solidFill>
            <a:srgbClr val="FFA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ext cycle, set counter to 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dirty="0">
                <a:solidFill>
                  <a:schemeClr val="lt1"/>
                </a:solidFill>
                <a:latin typeface="Calibri"/>
                <a:ea typeface="Calibri"/>
                <a:cs typeface="Calibri"/>
                <a:sym typeface="Calibri"/>
              </a:rPr>
              <a:t>(</a:t>
            </a:r>
            <a:r>
              <a:rPr lang="en-US" sz="2000" b="1" i="1" dirty="0">
                <a:solidFill>
                  <a:schemeClr val="lt1"/>
                </a:solidFill>
                <a:latin typeface="Calibri"/>
                <a:ea typeface="Calibri"/>
                <a:cs typeface="Calibri"/>
                <a:sym typeface="Calibri"/>
              </a:rPr>
              <a:t>E.g.,</a:t>
            </a:r>
            <a:r>
              <a:rPr lang="en-US" sz="2000" b="1" i="1" u="none" strike="noStrike" cap="none" dirty="0">
                <a:solidFill>
                  <a:schemeClr val="lt1"/>
                </a:solidFill>
                <a:latin typeface="Calibri"/>
                <a:ea typeface="Calibri"/>
                <a:cs typeface="Calibri"/>
                <a:sym typeface="Calibri"/>
              </a:rPr>
              <a:t> program start)</a:t>
            </a:r>
            <a:endParaRPr sz="2000" b="1" i="1" u="none" strike="noStrike" cap="none" dirty="0">
              <a:solidFill>
                <a:schemeClr val="lt1"/>
              </a:solidFill>
              <a:latin typeface="Consolas"/>
              <a:ea typeface="Consolas"/>
              <a:cs typeface="Consolas"/>
              <a:sym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p:bldP spid="472" grpId="0" animBg="1"/>
      <p:bldP spid="4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Registers</a:t>
            </a:r>
            <a:endParaRPr/>
          </a:p>
        </p:txBody>
      </p:sp>
      <p:sp>
        <p:nvSpPr>
          <p:cNvPr id="479" name="Google Shape;479;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b="1" u="sng" dirty="0">
                <a:solidFill>
                  <a:srgbClr val="714EA3"/>
                </a:solidFill>
              </a:rPr>
              <a:t>D</a:t>
            </a:r>
            <a:r>
              <a:rPr lang="en-US" dirty="0">
                <a:solidFill>
                  <a:srgbClr val="714EA3"/>
                </a:solidFill>
              </a:rPr>
              <a:t> Register</a:t>
            </a:r>
            <a:r>
              <a:rPr lang="en-US" dirty="0"/>
              <a:t>: For storing </a:t>
            </a:r>
            <a:r>
              <a:rPr lang="en-US" b="1" u="sng" dirty="0">
                <a:solidFill>
                  <a:srgbClr val="714EA3"/>
                </a:solidFill>
              </a:rPr>
              <a:t>D</a:t>
            </a:r>
            <a:r>
              <a:rPr lang="en-US" dirty="0"/>
              <a:t>ata</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b="1" u="sng" dirty="0">
                <a:solidFill>
                  <a:srgbClr val="714EA3"/>
                </a:solidFill>
              </a:rPr>
              <a:t>A</a:t>
            </a:r>
            <a:r>
              <a:rPr lang="en-US" dirty="0">
                <a:solidFill>
                  <a:srgbClr val="714EA3"/>
                </a:solidFill>
              </a:rPr>
              <a:t> Register</a:t>
            </a:r>
            <a:r>
              <a:rPr lang="en-US" dirty="0"/>
              <a:t>: For storing data </a:t>
            </a:r>
            <a:r>
              <a:rPr lang="en-US" i="1" dirty="0"/>
              <a:t>and</a:t>
            </a:r>
            <a:r>
              <a:rPr lang="en-US" dirty="0"/>
              <a:t> </a:t>
            </a:r>
            <a:r>
              <a:rPr lang="en-US" b="1" u="sng" dirty="0">
                <a:solidFill>
                  <a:srgbClr val="714EA3"/>
                </a:solidFill>
              </a:rPr>
              <a:t>A</a:t>
            </a:r>
            <a:r>
              <a:rPr lang="en-US" dirty="0"/>
              <a:t>ddressing memory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b="1" u="sng" dirty="0">
                <a:solidFill>
                  <a:srgbClr val="714EA3"/>
                </a:solidFill>
              </a:rPr>
              <a:t>M</a:t>
            </a:r>
            <a:r>
              <a:rPr lang="en-US" dirty="0">
                <a:solidFill>
                  <a:srgbClr val="714EA3"/>
                </a:solidFill>
              </a:rPr>
              <a:t> “Register”</a:t>
            </a:r>
            <a:r>
              <a:rPr lang="en-US" dirty="0"/>
              <a:t>: The 16-bit word in </a:t>
            </a:r>
            <a:r>
              <a:rPr lang="en-US" b="1" u="sng" dirty="0">
                <a:solidFill>
                  <a:srgbClr val="714EA3"/>
                </a:solidFill>
              </a:rPr>
              <a:t>M</a:t>
            </a:r>
            <a:r>
              <a:rPr lang="en-US" dirty="0"/>
              <a:t>emory currently being referenced by the address in A </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80" name="Google Shape;480;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sp>
        <p:nvSpPr>
          <p:cNvPr id="481" name="Google Shape;481;p65"/>
          <p:cNvSpPr/>
          <p:nvPr/>
        </p:nvSpPr>
        <p:spPr>
          <a:xfrm>
            <a:off x="5253425" y="4926767"/>
            <a:ext cx="1788600" cy="114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482" name="Google Shape;482;p65"/>
          <p:cNvSpPr/>
          <p:nvPr/>
        </p:nvSpPr>
        <p:spPr>
          <a:xfrm>
            <a:off x="5406650" y="5333750"/>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sng" strike="noStrike" cap="none" dirty="0">
                <a:solidFill>
                  <a:srgbClr val="714EA3"/>
                </a:solidFill>
                <a:latin typeface="Calibri"/>
                <a:ea typeface="Calibri"/>
                <a:cs typeface="Calibri"/>
                <a:sym typeface="Calibri"/>
              </a:rPr>
              <a:t>A</a:t>
            </a:r>
            <a:endParaRPr sz="2200" b="1" i="0" u="sng" strike="noStrike" cap="none" dirty="0">
              <a:solidFill>
                <a:srgbClr val="714EA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108</a:t>
            </a:r>
            <a:endParaRPr sz="1400" b="0" i="0" u="none" strike="noStrike" cap="none" dirty="0">
              <a:solidFill>
                <a:srgbClr val="000000"/>
              </a:solidFill>
              <a:latin typeface="Calibri"/>
              <a:ea typeface="Calibri"/>
              <a:cs typeface="Calibri"/>
              <a:sym typeface="Calibri"/>
            </a:endParaRPr>
          </a:p>
        </p:txBody>
      </p:sp>
      <p:sp>
        <p:nvSpPr>
          <p:cNvPr id="483" name="Google Shape;483;p65"/>
          <p:cNvSpPr/>
          <p:nvPr/>
        </p:nvSpPr>
        <p:spPr>
          <a:xfrm>
            <a:off x="6189050" y="5333750"/>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sng" strike="noStrike" cap="none" dirty="0">
                <a:solidFill>
                  <a:srgbClr val="714EA3"/>
                </a:solidFill>
                <a:latin typeface="Calibri"/>
                <a:ea typeface="Calibri"/>
                <a:cs typeface="Calibri"/>
                <a:sym typeface="Calibri"/>
              </a:rPr>
              <a:t>D</a:t>
            </a:r>
            <a:endParaRPr sz="2200" b="1" i="0" u="sng" strike="noStrike" cap="none" dirty="0">
              <a:solidFill>
                <a:srgbClr val="714EA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484" name="Google Shape;484;p65"/>
          <p:cNvSpPr/>
          <p:nvPr/>
        </p:nvSpPr>
        <p:spPr>
          <a:xfrm>
            <a:off x="2346960" y="4524175"/>
            <a:ext cx="1923165" cy="17274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RAM</a:t>
            </a: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8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6AA84F"/>
              </a:solidFill>
              <a:latin typeface="Calibri"/>
              <a:ea typeface="Calibri"/>
              <a:cs typeface="Calibri"/>
              <a:sym typeface="Calibri"/>
            </a:endParaRPr>
          </a:p>
        </p:txBody>
      </p:sp>
      <p:sp>
        <p:nvSpPr>
          <p:cNvPr id="485" name="Google Shape;485;p65"/>
          <p:cNvSpPr/>
          <p:nvPr/>
        </p:nvSpPr>
        <p:spPr>
          <a:xfrm>
            <a:off x="4270125" y="4524175"/>
            <a:ext cx="514800" cy="172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106</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107</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108</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109</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p:txBody>
      </p:sp>
      <p:cxnSp>
        <p:nvCxnSpPr>
          <p:cNvPr id="486" name="Google Shape;486;p65"/>
          <p:cNvCxnSpPr>
            <a:stCxn id="482" idx="1"/>
            <a:endCxn id="485" idx="3"/>
          </p:cNvCxnSpPr>
          <p:nvPr/>
        </p:nvCxnSpPr>
        <p:spPr>
          <a:xfrm rot="10800000">
            <a:off x="4785050" y="5387750"/>
            <a:ext cx="621600" cy="231000"/>
          </a:xfrm>
          <a:prstGeom prst="curvedConnector3">
            <a:avLst>
              <a:gd name="adj1" fmla="val 50010"/>
            </a:avLst>
          </a:prstGeom>
          <a:noFill/>
          <a:ln w="28575" cap="flat" cmpd="sng">
            <a:solidFill>
              <a:schemeClr val="dk2"/>
            </a:solidFill>
            <a:prstDash val="solid"/>
            <a:round/>
            <a:headEnd type="none" w="sm" len="sm"/>
            <a:tailEnd type="triangle" w="med" len="med"/>
          </a:ln>
        </p:spPr>
      </p:cxnSp>
      <p:sp>
        <p:nvSpPr>
          <p:cNvPr id="487" name="Google Shape;487;p65"/>
          <p:cNvSpPr/>
          <p:nvPr/>
        </p:nvSpPr>
        <p:spPr>
          <a:xfrm>
            <a:off x="1903136" y="5102750"/>
            <a:ext cx="443700" cy="570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200" b="1" i="0" u="sng" strike="noStrike" cap="none" dirty="0">
                <a:solidFill>
                  <a:srgbClr val="714EA3"/>
                </a:solidFill>
                <a:latin typeface="Calibri"/>
                <a:ea typeface="Calibri"/>
                <a:cs typeface="Calibri"/>
                <a:sym typeface="Calibri"/>
              </a:rPr>
              <a:t>M</a:t>
            </a:r>
            <a:endParaRPr sz="2200" b="1" i="0" u="sng" strike="noStrike" cap="none" dirty="0">
              <a:solidFill>
                <a:srgbClr val="714EA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A-Instructions</a:t>
            </a:r>
            <a:endParaRPr/>
          </a:p>
        </p:txBody>
      </p:sp>
      <p:sp>
        <p:nvSpPr>
          <p:cNvPr id="493" name="Google Shape;493;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Syntax:</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value</a:t>
            </a:r>
            <a:r>
              <a:rPr lang="en-US" dirty="0"/>
              <a:t> can either be:</a:t>
            </a:r>
            <a:endParaRPr dirty="0"/>
          </a:p>
          <a:p>
            <a:pPr marL="640080" lvl="1" indent="-283464" algn="l" rtl="0">
              <a:lnSpc>
                <a:spcPct val="110000"/>
              </a:lnSpc>
              <a:spcBef>
                <a:spcPts val="24"/>
              </a:spcBef>
              <a:spcAft>
                <a:spcPts val="0"/>
              </a:spcAft>
              <a:buSzPts val="2420"/>
              <a:buChar char="▪"/>
            </a:pPr>
            <a:r>
              <a:rPr lang="en-US" dirty="0"/>
              <a:t>A non-negative decimal constant</a:t>
            </a:r>
            <a:endParaRPr dirty="0"/>
          </a:p>
          <a:p>
            <a:pPr marL="640080" lvl="1" indent="-283464" algn="l" rtl="0">
              <a:lnSpc>
                <a:spcPct val="110000"/>
              </a:lnSpc>
              <a:spcBef>
                <a:spcPts val="24"/>
              </a:spcBef>
              <a:spcAft>
                <a:spcPts val="0"/>
              </a:spcAft>
              <a:buSzPts val="2420"/>
              <a:buChar char="▪"/>
            </a:pPr>
            <a:r>
              <a:rPr lang="en-US" dirty="0"/>
              <a:t>A symbol referring to a constant</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Semantics:</a:t>
            </a:r>
            <a:endParaRPr dirty="0"/>
          </a:p>
          <a:p>
            <a:pPr marL="640080" lvl="1" indent="-283464" algn="l" rtl="0">
              <a:lnSpc>
                <a:spcPct val="110000"/>
              </a:lnSpc>
              <a:spcBef>
                <a:spcPts val="24"/>
              </a:spcBef>
              <a:spcAft>
                <a:spcPts val="0"/>
              </a:spcAft>
              <a:buSzPts val="2420"/>
              <a:buChar char="▪"/>
            </a:pPr>
            <a:r>
              <a:rPr lang="en-US" dirty="0"/>
              <a:t>Stores </a:t>
            </a:r>
            <a:r>
              <a:rPr lang="en-US" b="1" dirty="0">
                <a:latin typeface="Courier New"/>
                <a:ea typeface="Courier New"/>
                <a:cs typeface="Courier New"/>
                <a:sym typeface="Courier New"/>
              </a:rPr>
              <a:t>value</a:t>
            </a:r>
            <a:r>
              <a:rPr lang="en-US" dirty="0"/>
              <a:t> in the A register</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94" name="Google Shape;494;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
        <p:nvSpPr>
          <p:cNvPr id="495" name="Google Shape;495;p66"/>
          <p:cNvSpPr/>
          <p:nvPr/>
        </p:nvSpPr>
        <p:spPr>
          <a:xfrm>
            <a:off x="1960360" y="1435966"/>
            <a:ext cx="1505700" cy="5223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ourier New"/>
                <a:ea typeface="Courier New"/>
                <a:cs typeface="Courier New"/>
                <a:sym typeface="Courier New"/>
              </a:rPr>
              <a:t>@value</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A-Instructions</a:t>
            </a:r>
            <a:endParaRPr/>
          </a:p>
        </p:txBody>
      </p:sp>
      <p:sp>
        <p:nvSpPr>
          <p:cNvPr id="501" name="Google Shape;501;p67"/>
          <p:cNvSpPr txBox="1">
            <a:spLocks noGrp="1"/>
          </p:cNvSpPr>
          <p:nvPr>
            <p:ph type="body" idx="1"/>
          </p:nvPr>
        </p:nvSpPr>
        <p:spPr>
          <a:xfrm>
            <a:off x="396875" y="1362075"/>
            <a:ext cx="355028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Symbolic Syntax</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640080" lvl="1" indent="-283464" algn="l" rtl="0">
              <a:lnSpc>
                <a:spcPct val="110000"/>
              </a:lnSpc>
              <a:spcBef>
                <a:spcPts val="24"/>
              </a:spcBef>
              <a:spcAft>
                <a:spcPts val="0"/>
              </a:spcAft>
              <a:buSzPts val="2420"/>
              <a:buChar char="▪"/>
            </a:pPr>
            <a:r>
              <a:rPr lang="en-US" dirty="0"/>
              <a:t>Loads a value into the A register</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a:t>
            </a: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p:txBody>
      </p:sp>
      <p:sp>
        <p:nvSpPr>
          <p:cNvPr id="502" name="Google Shape;502;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
        <p:nvSpPr>
          <p:cNvPr id="503" name="Google Shape;503;p67"/>
          <p:cNvSpPr txBox="1"/>
          <p:nvPr/>
        </p:nvSpPr>
        <p:spPr>
          <a:xfrm>
            <a:off x="4537149" y="1358934"/>
            <a:ext cx="3550285" cy="497205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10000"/>
              </a:lnSpc>
              <a:spcBef>
                <a:spcPts val="440"/>
              </a:spcBef>
              <a:spcAft>
                <a:spcPts val="0"/>
              </a:spcAft>
              <a:buClr>
                <a:srgbClr val="4B2A85"/>
              </a:buClr>
              <a:buSzPts val="2080"/>
              <a:buFont typeface="Noto Sans Symbols"/>
              <a:buChar char="❖"/>
            </a:pPr>
            <a:r>
              <a:rPr lang="en-US" sz="2600" b="0" i="0" u="none" strike="noStrike" cap="none" dirty="0">
                <a:solidFill>
                  <a:schemeClr val="dk1"/>
                </a:solidFill>
                <a:latin typeface="Calibri"/>
                <a:ea typeface="Calibri"/>
                <a:cs typeface="Calibri"/>
                <a:sym typeface="Calibri"/>
              </a:rPr>
              <a:t>Binary Syntax</a:t>
            </a:r>
            <a:endParaRPr sz="1400" b="0" i="0" u="none" strike="noStrike" cap="none" dirty="0">
              <a:solidFill>
                <a:srgbClr val="000000"/>
              </a:solidFill>
              <a:latin typeface="Arial"/>
              <a:ea typeface="Arial"/>
              <a:cs typeface="Arial"/>
              <a:sym typeface="Arial"/>
            </a:endParaRPr>
          </a:p>
          <a:p>
            <a:pPr marL="347472" marR="0" lvl="0" indent="-215392" algn="l" rtl="0">
              <a:lnSpc>
                <a:spcPct val="110000"/>
              </a:lnSpc>
              <a:spcBef>
                <a:spcPts val="440"/>
              </a:spcBef>
              <a:spcAft>
                <a:spcPts val="0"/>
              </a:spcAft>
              <a:buClr>
                <a:srgbClr val="4B2A85"/>
              </a:buClr>
              <a:buSzPts val="2080"/>
              <a:buFont typeface="Noto Sans Symbols"/>
              <a:buNone/>
            </a:pPr>
            <a:endParaRPr sz="2600" b="0" i="0" u="none" strike="noStrike" cap="none" dirty="0">
              <a:solidFill>
                <a:schemeClr val="dk1"/>
              </a:solidFill>
              <a:latin typeface="Calibri"/>
              <a:ea typeface="Calibri"/>
              <a:cs typeface="Calibri"/>
              <a:sym typeface="Calibri"/>
            </a:endParaRPr>
          </a:p>
          <a:p>
            <a:pPr marL="347472" marR="0" lvl="0" indent="-215392" algn="l" rtl="0">
              <a:lnSpc>
                <a:spcPct val="110000"/>
              </a:lnSpc>
              <a:spcBef>
                <a:spcPts val="440"/>
              </a:spcBef>
              <a:spcAft>
                <a:spcPts val="0"/>
              </a:spcAft>
              <a:buClr>
                <a:srgbClr val="4B2A85"/>
              </a:buClr>
              <a:buSzPts val="2080"/>
              <a:buFont typeface="Noto Sans Symbols"/>
              <a:buNone/>
            </a:pPr>
            <a:endParaRPr sz="2600" b="0" i="0" u="none" strike="noStrike" cap="none" dirty="0">
              <a:solidFill>
                <a:schemeClr val="dk1"/>
              </a:solidFill>
              <a:latin typeface="Calibri"/>
              <a:ea typeface="Calibri"/>
              <a:cs typeface="Calibri"/>
              <a:sym typeface="Calibri"/>
            </a:endParaRPr>
          </a:p>
        </p:txBody>
      </p:sp>
      <p:sp>
        <p:nvSpPr>
          <p:cNvPr id="504" name="Google Shape;504;p67"/>
          <p:cNvSpPr/>
          <p:nvPr/>
        </p:nvSpPr>
        <p:spPr>
          <a:xfrm>
            <a:off x="4996238" y="2109850"/>
            <a:ext cx="3362902" cy="542084"/>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rgbClr val="4A86E8"/>
                </a:solidFill>
                <a:latin typeface="Courier New"/>
                <a:ea typeface="Courier New"/>
                <a:cs typeface="Courier New"/>
                <a:sym typeface="Courier New"/>
              </a:rPr>
              <a:t>0</a:t>
            </a:r>
            <a:r>
              <a:rPr lang="en-US" sz="2600" b="1" i="0" u="none" strike="noStrike" cap="none">
                <a:solidFill>
                  <a:srgbClr val="FF9900"/>
                </a:solidFill>
                <a:latin typeface="Courier New"/>
                <a:ea typeface="Courier New"/>
                <a:cs typeface="Courier New"/>
                <a:sym typeface="Courier New"/>
              </a:rPr>
              <a:t>000000000010101</a:t>
            </a:r>
            <a:endParaRPr sz="1200" b="1" i="0" u="none" strike="noStrike" cap="none">
              <a:solidFill>
                <a:srgbClr val="FF9900"/>
              </a:solidFill>
              <a:latin typeface="Courier New"/>
              <a:ea typeface="Courier New"/>
              <a:cs typeface="Courier New"/>
              <a:sym typeface="Courier New"/>
            </a:endParaRPr>
          </a:p>
        </p:txBody>
      </p:sp>
      <p:sp>
        <p:nvSpPr>
          <p:cNvPr id="505" name="Google Shape;505;p67"/>
          <p:cNvSpPr/>
          <p:nvPr/>
        </p:nvSpPr>
        <p:spPr>
          <a:xfrm rot="5400000">
            <a:off x="5103626" y="2643101"/>
            <a:ext cx="150300" cy="252600"/>
          </a:xfrm>
          <a:prstGeom prst="rightBracket">
            <a:avLst>
              <a:gd name="adj" fmla="val 100731"/>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p:txBody>
      </p:sp>
      <p:sp>
        <p:nvSpPr>
          <p:cNvPr id="506" name="Google Shape;506;p67"/>
          <p:cNvSpPr/>
          <p:nvPr/>
        </p:nvSpPr>
        <p:spPr>
          <a:xfrm rot="5400000">
            <a:off x="6679434" y="1393782"/>
            <a:ext cx="150301" cy="2749729"/>
          </a:xfrm>
          <a:prstGeom prst="rightBracket">
            <a:avLst>
              <a:gd name="adj" fmla="val 100731"/>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p:txBody>
      </p:sp>
      <p:sp>
        <p:nvSpPr>
          <p:cNvPr id="507" name="Google Shape;507;p67"/>
          <p:cNvSpPr/>
          <p:nvPr/>
        </p:nvSpPr>
        <p:spPr>
          <a:xfrm>
            <a:off x="4687850" y="3193176"/>
            <a:ext cx="1627304" cy="612000"/>
          </a:xfrm>
          <a:prstGeom prst="wedgeRectCallout">
            <a:avLst>
              <a:gd name="adj1" fmla="val -19879"/>
              <a:gd name="adj2" fmla="val -102442"/>
            </a:avLst>
          </a:prstGeom>
          <a:solidFill>
            <a:srgbClr val="4A86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Family:</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A-Instruction</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08" name="Google Shape;508;p67"/>
          <p:cNvSpPr/>
          <p:nvPr/>
        </p:nvSpPr>
        <p:spPr>
          <a:xfrm>
            <a:off x="6677689" y="3191168"/>
            <a:ext cx="1681451" cy="762000"/>
          </a:xfrm>
          <a:prstGeom prst="wedgeRectCallout">
            <a:avLst>
              <a:gd name="adj1" fmla="val -47661"/>
              <a:gd name="adj2" fmla="val -94395"/>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Value:</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Binary encoding of 21</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09" name="Google Shape;509;p67"/>
          <p:cNvSpPr/>
          <p:nvPr/>
        </p:nvSpPr>
        <p:spPr>
          <a:xfrm>
            <a:off x="840700" y="2109850"/>
            <a:ext cx="1505700"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4A86E8"/>
                </a:solidFill>
                <a:latin typeface="Consolas"/>
                <a:ea typeface="Consolas"/>
                <a:cs typeface="Consolas"/>
                <a:sym typeface="Consolas"/>
              </a:rPr>
              <a:t>@</a:t>
            </a:r>
            <a:r>
              <a:rPr lang="en-US" sz="2000" b="1" i="0" u="none" strike="noStrike" cap="none">
                <a:solidFill>
                  <a:srgbClr val="FF9900"/>
                </a:solidFill>
                <a:latin typeface="Consolas"/>
                <a:ea typeface="Consolas"/>
                <a:cs typeface="Consolas"/>
                <a:sym typeface="Consolas"/>
              </a:rPr>
              <a:t>value</a:t>
            </a:r>
            <a:endParaRPr sz="2000" b="1" i="0" u="none" strike="noStrike" cap="none">
              <a:solidFill>
                <a:srgbClr val="FF9900"/>
              </a:solidFill>
              <a:latin typeface="Consolas"/>
              <a:ea typeface="Consolas"/>
              <a:cs typeface="Consolas"/>
              <a:sym typeface="Consolas"/>
            </a:endParaRPr>
          </a:p>
        </p:txBody>
      </p:sp>
      <p:sp>
        <p:nvSpPr>
          <p:cNvPr id="510" name="Google Shape;510;p67"/>
          <p:cNvSpPr/>
          <p:nvPr/>
        </p:nvSpPr>
        <p:spPr>
          <a:xfrm>
            <a:off x="3205550" y="436687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11" name="Google Shape;511;p67"/>
          <p:cNvSpPr/>
          <p:nvPr/>
        </p:nvSpPr>
        <p:spPr>
          <a:xfrm>
            <a:off x="3205550" y="463897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12" name="Google Shape;512;p67"/>
          <p:cNvSpPr/>
          <p:nvPr/>
        </p:nvSpPr>
        <p:spPr>
          <a:xfrm>
            <a:off x="4368200" y="436687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13" name="Google Shape;513;p67"/>
          <p:cNvSpPr/>
          <p:nvPr/>
        </p:nvSpPr>
        <p:spPr>
          <a:xfrm>
            <a:off x="4368200" y="463897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14" name="Google Shape;514;p67"/>
          <p:cNvSpPr/>
          <p:nvPr/>
        </p:nvSpPr>
        <p:spPr>
          <a:xfrm>
            <a:off x="3205550" y="5730690"/>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15" name="Google Shape;515;p67"/>
          <p:cNvSpPr/>
          <p:nvPr/>
        </p:nvSpPr>
        <p:spPr>
          <a:xfrm>
            <a:off x="3205550" y="6002790"/>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21</a:t>
            </a:r>
            <a:endParaRPr sz="2000" b="1" i="0" u="none" strike="noStrike" cap="none">
              <a:solidFill>
                <a:srgbClr val="000000"/>
              </a:solidFill>
              <a:latin typeface="Courier New"/>
              <a:ea typeface="Courier New"/>
              <a:cs typeface="Courier New"/>
              <a:sym typeface="Courier New"/>
            </a:endParaRPr>
          </a:p>
        </p:txBody>
      </p:sp>
      <p:sp>
        <p:nvSpPr>
          <p:cNvPr id="516" name="Google Shape;516;p67"/>
          <p:cNvSpPr/>
          <p:nvPr/>
        </p:nvSpPr>
        <p:spPr>
          <a:xfrm>
            <a:off x="4368200" y="5730690"/>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17" name="Google Shape;517;p67"/>
          <p:cNvSpPr/>
          <p:nvPr/>
        </p:nvSpPr>
        <p:spPr>
          <a:xfrm>
            <a:off x="4368200" y="6002790"/>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18" name="Google Shape;518;p67"/>
          <p:cNvSpPr/>
          <p:nvPr/>
        </p:nvSpPr>
        <p:spPr>
          <a:xfrm>
            <a:off x="1289000" y="4697290"/>
            <a:ext cx="1314300" cy="15834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@21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cxnSp>
        <p:nvCxnSpPr>
          <p:cNvPr id="519" name="Google Shape;519;p67"/>
          <p:cNvCxnSpPr>
            <a:stCxn id="511" idx="1"/>
          </p:cNvCxnSpPr>
          <p:nvPr/>
        </p:nvCxnSpPr>
        <p:spPr>
          <a:xfrm flipH="1">
            <a:off x="1874750" y="4900128"/>
            <a:ext cx="1330800" cy="454800"/>
          </a:xfrm>
          <a:prstGeom prst="bentConnector3">
            <a:avLst>
              <a:gd name="adj1" fmla="val 24816"/>
            </a:avLst>
          </a:prstGeom>
          <a:noFill/>
          <a:ln w="28575" cap="flat" cmpd="sng">
            <a:solidFill>
              <a:srgbClr val="990000"/>
            </a:solidFill>
            <a:prstDash val="solid"/>
            <a:round/>
            <a:headEnd type="none" w="sm" len="sm"/>
            <a:tailEnd type="stealth" w="med" len="med"/>
          </a:ln>
        </p:spPr>
      </p:cxnSp>
      <p:cxnSp>
        <p:nvCxnSpPr>
          <p:cNvPr id="520" name="Google Shape;520;p67"/>
          <p:cNvCxnSpPr>
            <a:stCxn id="515" idx="1"/>
          </p:cNvCxnSpPr>
          <p:nvPr/>
        </p:nvCxnSpPr>
        <p:spPr>
          <a:xfrm rot="10800000">
            <a:off x="1884350" y="5636640"/>
            <a:ext cx="1321200" cy="627300"/>
          </a:xfrm>
          <a:prstGeom prst="bentConnector3">
            <a:avLst>
              <a:gd name="adj1" fmla="val 25730"/>
            </a:avLst>
          </a:prstGeom>
          <a:noFill/>
          <a:ln w="28575" cap="flat" cmpd="sng">
            <a:solidFill>
              <a:srgbClr val="99000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p:bldP spid="510" grpId="0" animBg="1"/>
      <p:bldP spid="511" grpId="0" animBg="1"/>
      <p:bldP spid="512" grpId="0" animBg="1"/>
      <p:bldP spid="513" grpId="0" animBg="1"/>
      <p:bldP spid="514" grpId="0" animBg="1"/>
      <p:bldP spid="515" grpId="0" animBg="1"/>
      <p:bldP spid="516" grpId="0" animBg="1"/>
      <p:bldP spid="517" grpId="0" animBg="1"/>
      <p:bldP spid="5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Symbols</a:t>
            </a:r>
            <a:endParaRPr/>
          </a:p>
        </p:txBody>
      </p:sp>
      <p:sp>
        <p:nvSpPr>
          <p:cNvPr id="526" name="Google Shape;526;p6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Symbols are simply an </a:t>
            </a:r>
            <a:r>
              <a:rPr lang="en-US" u="sng" dirty="0"/>
              <a:t>alias</a:t>
            </a:r>
            <a:r>
              <a:rPr lang="en-US" dirty="0"/>
              <a:t> for some address</a:t>
            </a:r>
            <a:endParaRPr dirty="0"/>
          </a:p>
          <a:p>
            <a:pPr marL="640080" lvl="1" indent="-283464" algn="l" rtl="0">
              <a:lnSpc>
                <a:spcPct val="110000"/>
              </a:lnSpc>
              <a:spcBef>
                <a:spcPts val="24"/>
              </a:spcBef>
              <a:spcAft>
                <a:spcPts val="0"/>
              </a:spcAft>
              <a:buSzPts val="2420"/>
              <a:buChar char="▪"/>
            </a:pPr>
            <a:r>
              <a:rPr lang="en-US" dirty="0"/>
              <a:t>Only in the symbolic code—don’t turn into a binary instruction</a:t>
            </a:r>
            <a:endParaRPr dirty="0"/>
          </a:p>
          <a:p>
            <a:pPr marL="640080" lvl="1" indent="-283464" algn="l" rtl="0">
              <a:lnSpc>
                <a:spcPct val="110000"/>
              </a:lnSpc>
              <a:spcBef>
                <a:spcPts val="24"/>
              </a:spcBef>
              <a:spcAft>
                <a:spcPts val="0"/>
              </a:spcAft>
              <a:buSzPts val="2420"/>
              <a:buChar char="▪"/>
            </a:pPr>
            <a:r>
              <a:rPr lang="en-US" dirty="0"/>
              <a:t>Assembler converts use of that symbol to its value instead</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27" name="Google Shape;527;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
        <p:nvSpPr>
          <p:cNvPr id="528" name="Google Shape;528;p68"/>
          <p:cNvSpPr/>
          <p:nvPr/>
        </p:nvSpPr>
        <p:spPr>
          <a:xfrm>
            <a:off x="1308400" y="4012950"/>
            <a:ext cx="1314300" cy="22845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@3</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(LOOP)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@21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CC0000"/>
                </a:solidFill>
                <a:latin typeface="Courier New"/>
                <a:ea typeface="Courier New"/>
                <a:cs typeface="Courier New"/>
                <a:sym typeface="Courier New"/>
              </a:rPr>
              <a:t>LOOP</a:t>
            </a:r>
            <a:endParaRPr sz="1600" b="1" i="0" u="none" strike="noStrike" cap="none">
              <a:solidFill>
                <a:srgbClr val="CC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sp>
        <p:nvSpPr>
          <p:cNvPr id="529" name="Google Shape;529;p68"/>
          <p:cNvSpPr txBox="1"/>
          <p:nvPr/>
        </p:nvSpPr>
        <p:spPr>
          <a:xfrm>
            <a:off x="815925" y="4013000"/>
            <a:ext cx="492600" cy="2284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04</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530" name="Google Shape;530;p68"/>
          <p:cNvSpPr/>
          <p:nvPr/>
        </p:nvSpPr>
        <p:spPr>
          <a:xfrm>
            <a:off x="5560049" y="4012925"/>
            <a:ext cx="2225825" cy="2284500"/>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0000000000000011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1110101010010000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0000000000010101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1110111111010000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00000000000000</a:t>
            </a:r>
            <a:r>
              <a:rPr lang="en-US" sz="1600" b="1" i="0" u="none" strike="noStrike" cap="none">
                <a:solidFill>
                  <a:srgbClr val="CC0000"/>
                </a:solidFill>
                <a:latin typeface="Courier New"/>
                <a:ea typeface="Courier New"/>
                <a:cs typeface="Courier New"/>
                <a:sym typeface="Courier New"/>
              </a:rPr>
              <a:t>10</a:t>
            </a:r>
            <a:endParaRPr sz="1600" b="1" i="0" u="none" strike="noStrike" cap="none">
              <a:solidFill>
                <a:srgbClr val="CC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000000"/>
              </a:solidFill>
              <a:latin typeface="Courier New"/>
              <a:ea typeface="Courier New"/>
              <a:cs typeface="Courier New"/>
              <a:sym typeface="Courier New"/>
            </a:endParaRPr>
          </a:p>
        </p:txBody>
      </p:sp>
      <p:sp>
        <p:nvSpPr>
          <p:cNvPr id="531" name="Google Shape;531;p68"/>
          <p:cNvSpPr txBox="1"/>
          <p:nvPr/>
        </p:nvSpPr>
        <p:spPr>
          <a:xfrm>
            <a:off x="5067450" y="4012975"/>
            <a:ext cx="492600" cy="2284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04</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532" name="Google Shape;532;p68"/>
          <p:cNvSpPr txBox="1"/>
          <p:nvPr/>
        </p:nvSpPr>
        <p:spPr>
          <a:xfrm>
            <a:off x="3304613" y="469565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Assemble</a:t>
            </a:r>
            <a:endParaRPr sz="1400" b="1" i="0" u="none" strike="noStrike" cap="none">
              <a:solidFill>
                <a:srgbClr val="CC0000"/>
              </a:solidFill>
              <a:latin typeface="Calibri"/>
              <a:ea typeface="Calibri"/>
              <a:cs typeface="Calibri"/>
              <a:sym typeface="Calibri"/>
            </a:endParaRPr>
          </a:p>
        </p:txBody>
      </p:sp>
      <p:sp>
        <p:nvSpPr>
          <p:cNvPr id="533" name="Google Shape;533;p68"/>
          <p:cNvSpPr/>
          <p:nvPr/>
        </p:nvSpPr>
        <p:spPr>
          <a:xfrm>
            <a:off x="3182013" y="4992750"/>
            <a:ext cx="14232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68"/>
          <p:cNvSpPr/>
          <p:nvPr/>
        </p:nvSpPr>
        <p:spPr>
          <a:xfrm>
            <a:off x="3156725" y="3564975"/>
            <a:ext cx="1869300" cy="981000"/>
          </a:xfrm>
          <a:prstGeom prst="cloudCallout">
            <a:avLst>
              <a:gd name="adj1" fmla="val -20833"/>
              <a:gd name="adj2" fmla="val 62500"/>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LOOP = 02</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nimBg="1"/>
      <p:bldP spid="529" grpId="0"/>
      <p:bldP spid="530" grpId="0" animBg="1"/>
      <p:bldP spid="531" grpId="0"/>
      <p:bldP spid="532" grpId="0"/>
      <p:bldP spid="533" grpId="0" animBg="1"/>
      <p:bldP spid="5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Built-In Symbols</a:t>
            </a:r>
            <a:endParaRPr/>
          </a:p>
        </p:txBody>
      </p:sp>
      <p:sp>
        <p:nvSpPr>
          <p:cNvPr id="540" name="Google Shape;540;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Using </a:t>
            </a:r>
            <a:r>
              <a:rPr lang="en-US" b="1" dirty="0">
                <a:latin typeface="Courier New"/>
                <a:ea typeface="Courier New"/>
                <a:cs typeface="Courier New"/>
                <a:sym typeface="Courier New"/>
              </a:rPr>
              <a:t>( )</a:t>
            </a:r>
            <a:r>
              <a:rPr lang="en-US" b="1" dirty="0">
                <a:latin typeface="Calibri"/>
                <a:ea typeface="Calibri"/>
                <a:cs typeface="Calibri"/>
                <a:sym typeface="Calibri"/>
              </a:rPr>
              <a:t> </a:t>
            </a:r>
            <a:r>
              <a:rPr lang="en-US" dirty="0"/>
              <a:t>defines a symbol in ROM / Instructions</a:t>
            </a:r>
            <a:endParaRPr dirty="0"/>
          </a:p>
          <a:p>
            <a:pPr marL="347472" lvl="0" indent="-347472" algn="l" rtl="0">
              <a:lnSpc>
                <a:spcPct val="110000"/>
              </a:lnSpc>
              <a:spcBef>
                <a:spcPts val="440"/>
              </a:spcBef>
              <a:spcAft>
                <a:spcPts val="0"/>
              </a:spcAft>
              <a:buSzPts val="2080"/>
              <a:buFont typeface="Noto Sans Symbols"/>
              <a:buChar char="❖"/>
            </a:pPr>
            <a:r>
              <a:rPr lang="en-US" dirty="0"/>
              <a:t>Assembler knows a few built-in symbols in RAM / Data</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R0, R1, ..., R15</a:t>
            </a:r>
            <a:r>
              <a:rPr lang="en-US" dirty="0"/>
              <a:t>: Correspond to addresses at the very beginning of RAM (0, 1, …, 15)</a:t>
            </a:r>
            <a:endParaRPr dirty="0"/>
          </a:p>
          <a:p>
            <a:pPr marL="640080" lvl="1" indent="-283464" algn="l" rtl="0">
              <a:lnSpc>
                <a:spcPct val="110000"/>
              </a:lnSpc>
              <a:spcBef>
                <a:spcPts val="24"/>
              </a:spcBef>
              <a:spcAft>
                <a:spcPts val="0"/>
              </a:spcAft>
              <a:buSzPts val="2420"/>
              <a:buChar char="▪"/>
            </a:pPr>
            <a:r>
              <a:rPr lang="en-US" dirty="0"/>
              <a:t>“Virtual registers,” Useful to store variables</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SCREEN, KBD</a:t>
            </a:r>
            <a:r>
              <a:rPr lang="en-US" dirty="0"/>
              <a:t>: Base of I/O Memory Maps</a:t>
            </a:r>
            <a:endParaRPr dirty="0"/>
          </a:p>
          <a:p>
            <a:pPr marL="347472" lvl="0" indent="-347472" algn="l" rtl="0">
              <a:lnSpc>
                <a:spcPct val="110000"/>
              </a:lnSpc>
              <a:spcBef>
                <a:spcPts val="440"/>
              </a:spcBef>
              <a:spcAft>
                <a:spcPts val="0"/>
              </a:spcAft>
              <a:buSzPts val="2080"/>
              <a:buFont typeface="Noto Sans Symbols"/>
              <a:buChar char="❖"/>
            </a:pPr>
            <a:r>
              <a:rPr lang="en-US" dirty="0"/>
              <a:t>Example: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41" name="Google Shape;541;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542" name="Google Shape;542;p69"/>
          <p:cNvSpPr/>
          <p:nvPr/>
        </p:nvSpPr>
        <p:spPr>
          <a:xfrm>
            <a:off x="3231265" y="4437063"/>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43" name="Google Shape;543;p69"/>
          <p:cNvSpPr/>
          <p:nvPr/>
        </p:nvSpPr>
        <p:spPr>
          <a:xfrm>
            <a:off x="3231265" y="4709163"/>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44" name="Google Shape;544;p69"/>
          <p:cNvSpPr/>
          <p:nvPr/>
        </p:nvSpPr>
        <p:spPr>
          <a:xfrm>
            <a:off x="4393915" y="4437063"/>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45" name="Google Shape;545;p69"/>
          <p:cNvSpPr/>
          <p:nvPr/>
        </p:nvSpPr>
        <p:spPr>
          <a:xfrm>
            <a:off x="4393915" y="4709163"/>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46" name="Google Shape;546;p69"/>
          <p:cNvSpPr/>
          <p:nvPr/>
        </p:nvSpPr>
        <p:spPr>
          <a:xfrm>
            <a:off x="3231265" y="5800875"/>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47" name="Google Shape;547;p69"/>
          <p:cNvSpPr/>
          <p:nvPr/>
        </p:nvSpPr>
        <p:spPr>
          <a:xfrm>
            <a:off x="3231265" y="6072975"/>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3</a:t>
            </a:r>
            <a:endParaRPr sz="2000" b="1" i="0" u="none" strike="noStrike" cap="none">
              <a:solidFill>
                <a:srgbClr val="000000"/>
              </a:solidFill>
              <a:latin typeface="Courier New"/>
              <a:ea typeface="Courier New"/>
              <a:cs typeface="Courier New"/>
              <a:sym typeface="Courier New"/>
            </a:endParaRPr>
          </a:p>
        </p:txBody>
      </p:sp>
      <p:sp>
        <p:nvSpPr>
          <p:cNvPr id="548" name="Google Shape;548;p69"/>
          <p:cNvSpPr/>
          <p:nvPr/>
        </p:nvSpPr>
        <p:spPr>
          <a:xfrm>
            <a:off x="4393915" y="5800875"/>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49" name="Google Shape;549;p69"/>
          <p:cNvSpPr/>
          <p:nvPr/>
        </p:nvSpPr>
        <p:spPr>
          <a:xfrm>
            <a:off x="4393915" y="6072975"/>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50" name="Google Shape;550;p69"/>
          <p:cNvSpPr/>
          <p:nvPr/>
        </p:nvSpPr>
        <p:spPr>
          <a:xfrm>
            <a:off x="1314715" y="4767475"/>
            <a:ext cx="1314300" cy="15834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@R3</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cxnSp>
        <p:nvCxnSpPr>
          <p:cNvPr id="551" name="Google Shape;551;p69"/>
          <p:cNvCxnSpPr>
            <a:stCxn id="543" idx="1"/>
          </p:cNvCxnSpPr>
          <p:nvPr/>
        </p:nvCxnSpPr>
        <p:spPr>
          <a:xfrm flipH="1">
            <a:off x="1900465" y="4970313"/>
            <a:ext cx="1330800" cy="454800"/>
          </a:xfrm>
          <a:prstGeom prst="bentConnector3">
            <a:avLst>
              <a:gd name="adj1" fmla="val 26276"/>
            </a:avLst>
          </a:prstGeom>
          <a:noFill/>
          <a:ln w="28575" cap="flat" cmpd="sng">
            <a:solidFill>
              <a:srgbClr val="990000"/>
            </a:solidFill>
            <a:prstDash val="solid"/>
            <a:round/>
            <a:headEnd type="none" w="sm" len="sm"/>
            <a:tailEnd type="stealth" w="med" len="med"/>
          </a:ln>
        </p:spPr>
      </p:cxnSp>
      <p:cxnSp>
        <p:nvCxnSpPr>
          <p:cNvPr id="552" name="Google Shape;552;p69"/>
          <p:cNvCxnSpPr>
            <a:stCxn id="547" idx="1"/>
          </p:cNvCxnSpPr>
          <p:nvPr/>
        </p:nvCxnSpPr>
        <p:spPr>
          <a:xfrm rot="10800000">
            <a:off x="1910065" y="5706825"/>
            <a:ext cx="1321200" cy="627300"/>
          </a:xfrm>
          <a:prstGeom prst="bentConnector3">
            <a:avLst>
              <a:gd name="adj1" fmla="val 25730"/>
            </a:avLst>
          </a:prstGeom>
          <a:noFill/>
          <a:ln w="28575" cap="flat" cmpd="sng">
            <a:solidFill>
              <a:srgbClr val="99000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animBg="1"/>
      <p:bldP spid="543" grpId="0" animBg="1"/>
      <p:bldP spid="544" grpId="0" animBg="1"/>
      <p:bldP spid="545" grpId="0" animBg="1"/>
      <p:bldP spid="546" grpId="0" animBg="1"/>
      <p:bldP spid="547" grpId="0" animBg="1"/>
      <p:bldP spid="548" grpId="0" animBg="1"/>
      <p:bldP spid="549" grpId="0" animBg="1"/>
      <p:bldP spid="5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558" name="Google Shape;558;p70"/>
          <p:cNvSpPr txBox="1">
            <a:spLocks noGrp="1"/>
          </p:cNvSpPr>
          <p:nvPr>
            <p:ph type="body" idx="1"/>
          </p:nvPr>
        </p:nvSpPr>
        <p:spPr>
          <a:xfrm>
            <a:off x="396875" y="1362075"/>
            <a:ext cx="86775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Syntax: 				(</a:t>
            </a:r>
            <a:r>
              <a:rPr lang="en-US" b="1" dirty="0" err="1">
                <a:latin typeface="Courier New" panose="02070309020205020404" pitchFamily="49" charset="0"/>
                <a:cs typeface="Courier New" panose="02070309020205020404" pitchFamily="49" charset="0"/>
              </a:rPr>
              <a:t>dest</a:t>
            </a:r>
            <a:r>
              <a:rPr lang="en-US" dirty="0"/>
              <a:t> and </a:t>
            </a:r>
            <a:r>
              <a:rPr lang="en-US" b="1" dirty="0">
                <a:latin typeface="Courier New" panose="02070309020205020404" pitchFamily="49" charset="0"/>
                <a:cs typeface="Courier New" panose="02070309020205020404" pitchFamily="49" charset="0"/>
              </a:rPr>
              <a:t>jump</a:t>
            </a:r>
            <a:r>
              <a:rPr lang="en-US" dirty="0"/>
              <a:t>  optional)</a:t>
            </a:r>
            <a:endParaRPr dirty="0"/>
          </a:p>
          <a:p>
            <a:pPr marL="640080" lvl="1" indent="-283464" algn="l" rtl="0">
              <a:lnSpc>
                <a:spcPct val="110000"/>
              </a:lnSpc>
              <a:spcBef>
                <a:spcPts val="24"/>
              </a:spcBef>
              <a:spcAft>
                <a:spcPts val="0"/>
              </a:spcAft>
              <a:buSzPts val="2420"/>
              <a:buChar char="▪"/>
            </a:pPr>
            <a:r>
              <a:rPr lang="en-US" b="1" dirty="0" err="1">
                <a:latin typeface="Courier New"/>
                <a:ea typeface="Courier New"/>
                <a:cs typeface="Courier New"/>
                <a:sym typeface="Courier New"/>
              </a:rPr>
              <a:t>dest</a:t>
            </a:r>
            <a:r>
              <a:rPr lang="en-US" dirty="0"/>
              <a:t> is a combination of destination registers:</a:t>
            </a:r>
            <a:endParaRPr dirty="0"/>
          </a:p>
          <a:p>
            <a:pPr marL="640080" lvl="1" indent="-129794" algn="l" rtl="0">
              <a:lnSpc>
                <a:spcPct val="110000"/>
              </a:lnSpc>
              <a:spcBef>
                <a:spcPts val="24"/>
              </a:spcBef>
              <a:spcAft>
                <a:spcPts val="0"/>
              </a:spcAft>
              <a:buSzPts val="2420"/>
              <a:buNone/>
            </a:pPr>
            <a:endParaRPr sz="2400" dirty="0"/>
          </a:p>
          <a:p>
            <a:pPr marL="640080" lvl="1" indent="-283464" algn="l" rtl="0">
              <a:lnSpc>
                <a:spcPct val="110000"/>
              </a:lnSpc>
              <a:spcBef>
                <a:spcPts val="24"/>
              </a:spcBef>
              <a:spcAft>
                <a:spcPts val="0"/>
              </a:spcAft>
              <a:buSzPts val="2420"/>
              <a:buChar char="▪"/>
            </a:pPr>
            <a:r>
              <a:rPr lang="en-US" b="1" dirty="0">
                <a:latin typeface="Courier New"/>
                <a:ea typeface="Courier New"/>
                <a:cs typeface="Courier New"/>
                <a:sym typeface="Courier New"/>
              </a:rPr>
              <a:t>comp</a:t>
            </a:r>
            <a:r>
              <a:rPr lang="en-US" dirty="0"/>
              <a:t> is a computation:</a:t>
            </a:r>
            <a:endParaRPr dirty="0"/>
          </a:p>
          <a:p>
            <a:pPr marL="640080" lvl="1" indent="-129794" algn="l" rtl="0">
              <a:lnSpc>
                <a:spcPct val="110000"/>
              </a:lnSpc>
              <a:spcBef>
                <a:spcPts val="24"/>
              </a:spcBef>
              <a:spcAft>
                <a:spcPts val="0"/>
              </a:spcAft>
              <a:buSzPts val="2420"/>
              <a:buNone/>
            </a:pPr>
            <a:endParaRPr dirty="0"/>
          </a:p>
          <a:p>
            <a:pPr marL="356616" lvl="1" indent="0" algn="l" rtl="0">
              <a:lnSpc>
                <a:spcPct val="110000"/>
              </a:lnSpc>
              <a:spcBef>
                <a:spcPts val="24"/>
              </a:spcBef>
              <a:spcAft>
                <a:spcPts val="0"/>
              </a:spcAft>
              <a:buSzPts val="2420"/>
              <a:buNone/>
            </a:pPr>
            <a:endParaRPr sz="2400" dirty="0"/>
          </a:p>
          <a:p>
            <a:pPr marL="640080" lvl="1" indent="-283464" algn="l" rtl="0">
              <a:lnSpc>
                <a:spcPct val="110000"/>
              </a:lnSpc>
              <a:spcBef>
                <a:spcPts val="24"/>
              </a:spcBef>
              <a:spcAft>
                <a:spcPts val="0"/>
              </a:spcAft>
              <a:buSzPts val="2420"/>
              <a:buChar char="▪"/>
            </a:pPr>
            <a:r>
              <a:rPr lang="en-US" b="1" dirty="0">
                <a:latin typeface="Courier New"/>
                <a:ea typeface="Courier New"/>
                <a:cs typeface="Courier New"/>
                <a:sym typeface="Courier New"/>
              </a:rPr>
              <a:t>jump</a:t>
            </a:r>
            <a:r>
              <a:rPr lang="en-US" dirty="0"/>
              <a:t> is an unconditional or conditional jump:</a:t>
            </a:r>
            <a:endParaRPr dirty="0"/>
          </a:p>
          <a:p>
            <a:pPr marL="0" lvl="0" indent="0" algn="l" rtl="0">
              <a:lnSpc>
                <a:spcPct val="110000"/>
              </a:lnSpc>
              <a:spcBef>
                <a:spcPts val="440"/>
              </a:spcBef>
              <a:spcAft>
                <a:spcPts val="0"/>
              </a:spcAft>
              <a:buSzPts val="2080"/>
              <a:buNone/>
            </a:pPr>
            <a:endParaRPr sz="2400" dirty="0"/>
          </a:p>
          <a:p>
            <a:pPr marL="347472" lvl="0" indent="-347472" algn="l" rtl="0">
              <a:lnSpc>
                <a:spcPct val="110000"/>
              </a:lnSpc>
              <a:spcBef>
                <a:spcPts val="440"/>
              </a:spcBef>
              <a:spcAft>
                <a:spcPts val="0"/>
              </a:spcAft>
              <a:buSzPts val="2080"/>
              <a:buFont typeface="Noto Sans Symbols"/>
              <a:buChar char="❖"/>
            </a:pPr>
            <a:r>
              <a:rPr lang="en-US" dirty="0"/>
              <a:t>Semantics:</a:t>
            </a:r>
            <a:endParaRPr dirty="0"/>
          </a:p>
          <a:p>
            <a:pPr marL="640080" lvl="1" indent="-283464" algn="l" rtl="0">
              <a:lnSpc>
                <a:spcPct val="110000"/>
              </a:lnSpc>
              <a:spcBef>
                <a:spcPts val="24"/>
              </a:spcBef>
              <a:spcAft>
                <a:spcPts val="0"/>
              </a:spcAft>
              <a:buSzPts val="2420"/>
              <a:buChar char="▪"/>
            </a:pPr>
            <a:r>
              <a:rPr lang="en-US" dirty="0"/>
              <a:t>Computes value of </a:t>
            </a:r>
            <a:r>
              <a:rPr lang="en-US" b="1" dirty="0">
                <a:latin typeface="Courier New"/>
                <a:ea typeface="Courier New"/>
                <a:cs typeface="Courier New"/>
                <a:sym typeface="Courier New"/>
              </a:rPr>
              <a:t>comp</a:t>
            </a:r>
            <a:endParaRPr dirty="0"/>
          </a:p>
          <a:p>
            <a:pPr marL="640080" lvl="1" indent="-283464" algn="l" rtl="0">
              <a:lnSpc>
                <a:spcPct val="110000"/>
              </a:lnSpc>
              <a:spcBef>
                <a:spcPts val="24"/>
              </a:spcBef>
              <a:spcAft>
                <a:spcPts val="0"/>
              </a:spcAft>
              <a:buSzPts val="2420"/>
              <a:buChar char="▪"/>
            </a:pPr>
            <a:r>
              <a:rPr lang="en-US" dirty="0"/>
              <a:t>Stores results in </a:t>
            </a:r>
            <a:r>
              <a:rPr lang="en-US" b="1" dirty="0" err="1">
                <a:latin typeface="Courier New"/>
                <a:ea typeface="Courier New"/>
                <a:cs typeface="Courier New"/>
                <a:sym typeface="Courier New"/>
              </a:rPr>
              <a:t>dest</a:t>
            </a:r>
            <a:r>
              <a:rPr lang="en-US" dirty="0"/>
              <a:t> (if specified)</a:t>
            </a:r>
            <a:endParaRPr dirty="0"/>
          </a:p>
          <a:p>
            <a:pPr marL="640080" lvl="1" indent="-283464" algn="l" rtl="0">
              <a:lnSpc>
                <a:spcPct val="110000"/>
              </a:lnSpc>
              <a:spcBef>
                <a:spcPts val="24"/>
              </a:spcBef>
              <a:spcAft>
                <a:spcPts val="0"/>
              </a:spcAft>
              <a:buSzPts val="2420"/>
              <a:buChar char="▪"/>
            </a:pPr>
            <a:r>
              <a:rPr lang="en-US" dirty="0"/>
              <a:t>If </a:t>
            </a:r>
            <a:r>
              <a:rPr lang="en-US" b="1" dirty="0">
                <a:latin typeface="Courier New"/>
                <a:ea typeface="Courier New"/>
                <a:cs typeface="Courier New"/>
                <a:sym typeface="Courier New"/>
              </a:rPr>
              <a:t>jump</a:t>
            </a:r>
            <a:r>
              <a:rPr lang="en-US" dirty="0"/>
              <a:t> is specified and condition is true (by testing </a:t>
            </a:r>
            <a:r>
              <a:rPr lang="en-US" b="1" dirty="0">
                <a:latin typeface="Courier New"/>
                <a:ea typeface="Courier New"/>
                <a:cs typeface="Courier New"/>
                <a:sym typeface="Courier New"/>
              </a:rPr>
              <a:t>comp</a:t>
            </a:r>
            <a:r>
              <a:rPr lang="en-US" dirty="0"/>
              <a:t> result), jump to instruction </a:t>
            </a:r>
            <a:r>
              <a:rPr lang="en-US" b="1" dirty="0">
                <a:latin typeface="Courier New"/>
                <a:ea typeface="Courier New"/>
                <a:cs typeface="Courier New"/>
                <a:sym typeface="Courier New"/>
              </a:rPr>
              <a:t>ROM[A]</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59" name="Google Shape;559;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sp>
        <p:nvSpPr>
          <p:cNvPr id="560" name="Google Shape;560;p70"/>
          <p:cNvSpPr/>
          <p:nvPr/>
        </p:nvSpPr>
        <p:spPr>
          <a:xfrm>
            <a:off x="1902370" y="1501858"/>
            <a:ext cx="3066600" cy="4062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Courier New"/>
                <a:ea typeface="Courier New"/>
                <a:cs typeface="Courier New"/>
                <a:sym typeface="Courier New"/>
              </a:rPr>
              <a:t>dest</a:t>
            </a:r>
            <a:r>
              <a:rPr lang="en-US" sz="2000" b="1" i="0" u="none" strike="noStrike" cap="none" dirty="0">
                <a:solidFill>
                  <a:srgbClr val="000000"/>
                </a:solidFill>
                <a:latin typeface="Courier New"/>
                <a:ea typeface="Courier New"/>
                <a:cs typeface="Courier New"/>
                <a:sym typeface="Courier New"/>
              </a:rPr>
              <a:t> = comp ; jump</a:t>
            </a:r>
            <a:endParaRPr sz="2000" b="1" i="0" u="none" strike="noStrike" cap="none" dirty="0">
              <a:solidFill>
                <a:srgbClr val="000000"/>
              </a:solidFill>
              <a:latin typeface="Courier New"/>
              <a:ea typeface="Courier New"/>
              <a:cs typeface="Courier New"/>
              <a:sym typeface="Courier New"/>
            </a:endParaRPr>
          </a:p>
        </p:txBody>
      </p:sp>
      <p:sp>
        <p:nvSpPr>
          <p:cNvPr id="561" name="Google Shape;561;p70"/>
          <p:cNvSpPr/>
          <p:nvPr/>
        </p:nvSpPr>
        <p:spPr>
          <a:xfrm>
            <a:off x="1135379" y="2323494"/>
            <a:ext cx="3276601" cy="310033"/>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ourier New"/>
                <a:ea typeface="Courier New"/>
                <a:cs typeface="Courier New"/>
                <a:sym typeface="Courier New"/>
              </a:rPr>
              <a:t>M, D, MD, A, AM, AD, AMD</a:t>
            </a:r>
            <a:endParaRPr sz="1400" b="1" i="0" u="none" strike="noStrike" cap="none" dirty="0">
              <a:solidFill>
                <a:srgbClr val="000000"/>
              </a:solidFill>
              <a:latin typeface="Arial"/>
              <a:ea typeface="Arial"/>
              <a:cs typeface="Arial"/>
              <a:sym typeface="Arial"/>
            </a:endParaRPr>
          </a:p>
        </p:txBody>
      </p:sp>
      <p:sp>
        <p:nvSpPr>
          <p:cNvPr id="562" name="Google Shape;562;p70"/>
          <p:cNvSpPr/>
          <p:nvPr/>
        </p:nvSpPr>
        <p:spPr>
          <a:xfrm>
            <a:off x="1135379" y="3131530"/>
            <a:ext cx="7680900" cy="5706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ourier New"/>
                <a:ea typeface="Courier New"/>
                <a:cs typeface="Courier New"/>
                <a:sym typeface="Courier New"/>
              </a:rPr>
              <a:t>0, 1, -1, D, A, !D, !A, -D, -A, D+1, A+1, D-1, A-1, D+A, D-A, A-D, D&amp;A, D|A, M, !M, -M, M+1, M-1, D+M, D-M, M-D, D&amp;M, D|M</a:t>
            </a:r>
            <a:endParaRPr sz="1400" b="1" i="0" u="none" strike="noStrike" cap="none" dirty="0">
              <a:solidFill>
                <a:srgbClr val="000000"/>
              </a:solidFill>
              <a:latin typeface="Arial"/>
              <a:ea typeface="Arial"/>
              <a:cs typeface="Arial"/>
              <a:sym typeface="Arial"/>
            </a:endParaRPr>
          </a:p>
        </p:txBody>
      </p:sp>
      <p:sp>
        <p:nvSpPr>
          <p:cNvPr id="563" name="Google Shape;563;p70"/>
          <p:cNvSpPr/>
          <p:nvPr/>
        </p:nvSpPr>
        <p:spPr>
          <a:xfrm>
            <a:off x="1135379" y="4269772"/>
            <a:ext cx="4358700" cy="3099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ourier New"/>
                <a:ea typeface="Courier New"/>
                <a:cs typeface="Courier New"/>
                <a:sym typeface="Courier New"/>
              </a:rPr>
              <a:t>JGT, JEQ, JGE, JLT, JNE, JLE, JMP</a:t>
            </a:r>
            <a:endParaRPr sz="14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2" grpId="0" animBg="1"/>
      <p:bldP spid="56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569" name="Google Shape;569;p7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570" name="Google Shape;570;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
        <p:nvSpPr>
          <p:cNvPr id="571" name="Google Shape;571;p71"/>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572" name="Google Shape;572;p71"/>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sp>
        <p:nvSpPr>
          <p:cNvPr id="573" name="Google Shape;573;p71"/>
          <p:cNvSpPr/>
          <p:nvPr/>
        </p:nvSpPr>
        <p:spPr>
          <a:xfrm rot="5400000">
            <a:off x="7855011" y="2078124"/>
            <a:ext cx="138972" cy="1297123"/>
          </a:xfrm>
          <a:prstGeom prst="rightBracket">
            <a:avLst>
              <a:gd name="adj" fmla="val 100731"/>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1"/>
          <p:cNvSpPr/>
          <p:nvPr/>
        </p:nvSpPr>
        <p:spPr>
          <a:xfrm>
            <a:off x="7422778" y="3072087"/>
            <a:ext cx="1357800" cy="762000"/>
          </a:xfrm>
          <a:prstGeom prst="wedgeRectCallout">
            <a:avLst>
              <a:gd name="adj1" fmla="val -20835"/>
              <a:gd name="adj2" fmla="val -8350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Jump: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Condition for jumping</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75" name="Google Shape;575;p71"/>
          <p:cNvSpPr/>
          <p:nvPr/>
        </p:nvSpPr>
        <p:spPr>
          <a:xfrm rot="5400000">
            <a:off x="6462323" y="2138512"/>
            <a:ext cx="137160" cy="1181100"/>
          </a:xfrm>
          <a:prstGeom prst="rightBracket">
            <a:avLst>
              <a:gd name="adj" fmla="val 100731"/>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1"/>
          <p:cNvSpPr/>
          <p:nvPr/>
        </p:nvSpPr>
        <p:spPr>
          <a:xfrm>
            <a:off x="5798967" y="3069416"/>
            <a:ext cx="1508476" cy="762000"/>
          </a:xfrm>
          <a:prstGeom prst="wedgeRectCallout">
            <a:avLst>
              <a:gd name="adj1" fmla="val -20889"/>
              <a:gd name="adj2" fmla="val -83504"/>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FFFFFF"/>
                </a:solidFill>
                <a:latin typeface="Calibri" panose="020F0502020204030204" pitchFamily="34" charset="0"/>
                <a:ea typeface="Courier New"/>
                <a:cs typeface="Calibri" panose="020F0502020204030204" pitchFamily="34" charset="0"/>
                <a:sym typeface="Courier New"/>
              </a:rPr>
              <a:t>Dest</a:t>
            </a: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Where to store result</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77" name="Google Shape;577;p71"/>
          <p:cNvSpPr/>
          <p:nvPr/>
        </p:nvSpPr>
        <p:spPr>
          <a:xfrm rot="5400000">
            <a:off x="4249167" y="1268048"/>
            <a:ext cx="139208" cy="2929604"/>
          </a:xfrm>
          <a:prstGeom prst="rightBracket">
            <a:avLst>
              <a:gd name="adj" fmla="val 100731"/>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1"/>
          <p:cNvSpPr/>
          <p:nvPr/>
        </p:nvSpPr>
        <p:spPr>
          <a:xfrm>
            <a:off x="2922690" y="3064467"/>
            <a:ext cx="2762712" cy="762000"/>
          </a:xfrm>
          <a:prstGeom prst="wedgeRectCallout">
            <a:avLst>
              <a:gd name="adj1" fmla="val -21372"/>
              <a:gd name="adj2" fmla="val -83504"/>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ALU Operation (a bit chooses between A and M)</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79" name="Google Shape;579;p71"/>
          <p:cNvSpPr/>
          <p:nvPr/>
        </p:nvSpPr>
        <p:spPr>
          <a:xfrm rot="5400000">
            <a:off x="2420020" y="2478492"/>
            <a:ext cx="131798" cy="503562"/>
          </a:xfrm>
          <a:prstGeom prst="rightBracket">
            <a:avLst>
              <a:gd name="adj" fmla="val 100731"/>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71"/>
          <p:cNvSpPr/>
          <p:nvPr/>
        </p:nvSpPr>
        <p:spPr>
          <a:xfrm>
            <a:off x="1836557" y="3064467"/>
            <a:ext cx="966900" cy="762000"/>
          </a:xfrm>
          <a:prstGeom prst="wedgeRectCallout">
            <a:avLst>
              <a:gd name="adj1" fmla="val 20545"/>
              <a:gd name="adj2" fmla="val -83504"/>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FFFFFF"/>
                </a:solidFill>
                <a:latin typeface="Calibri" panose="020F0502020204030204" pitchFamily="34" charset="0"/>
                <a:ea typeface="Courier New"/>
                <a:cs typeface="Calibri" panose="020F0502020204030204" pitchFamily="34" charset="0"/>
                <a:sym typeface="Courier New"/>
              </a:rPr>
              <a:t>Unused</a:t>
            </a:r>
            <a:endParaRPr sz="1400" b="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81" name="Google Shape;581;p71"/>
          <p:cNvSpPr/>
          <p:nvPr/>
        </p:nvSpPr>
        <p:spPr>
          <a:xfrm>
            <a:off x="121483" y="3064467"/>
            <a:ext cx="1595841" cy="762000"/>
          </a:xfrm>
          <a:prstGeom prst="wedgeRectCallout">
            <a:avLst>
              <a:gd name="adj1" fmla="val 70943"/>
              <a:gd name="adj2" fmla="val -84780"/>
            </a:avLst>
          </a:prstGeom>
          <a:solidFill>
            <a:srgbClr val="4A86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Family:</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C-Instruction</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82" name="Google Shape;582;p71"/>
          <p:cNvSpPr/>
          <p:nvPr/>
        </p:nvSpPr>
        <p:spPr>
          <a:xfrm rot="5400000">
            <a:off x="1959982" y="2610280"/>
            <a:ext cx="119184" cy="252600"/>
          </a:xfrm>
          <a:prstGeom prst="rightBracket">
            <a:avLst>
              <a:gd name="adj" fmla="val 100731"/>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2"/>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a:solidFill>
                  <a:schemeClr val="dk1"/>
                </a:solidFill>
                <a:latin typeface="Calibri"/>
                <a:ea typeface="Calibri"/>
                <a:cs typeface="Calibri"/>
                <a:sym typeface="Calibri"/>
              </a:rPr>
              <a:t>HOW</a:t>
            </a:r>
            <a:endParaRPr sz="2400" b="1" i="0" u="none" strike="noStrike" cap="none">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a:solidFill>
                  <a:srgbClr val="085631"/>
                </a:solidFill>
                <a:highlight>
                  <a:srgbClr val="FFFF00"/>
                </a:highlight>
                <a:latin typeface="Calibri"/>
                <a:ea typeface="Calibri"/>
                <a:cs typeface="Calibri"/>
                <a:sym typeface="Calibri"/>
              </a:rPr>
              <a:t>Highlighting</a:t>
            </a:r>
            <a:r>
              <a:rPr lang="en-US" sz="1800" b="0" i="0" u="none" strike="noStrike" cap="none">
                <a:solidFill>
                  <a:srgbClr val="085631"/>
                </a:solidFill>
                <a:latin typeface="Calibri"/>
                <a:ea typeface="Calibri"/>
                <a:cs typeface="Calibri"/>
                <a:sym typeface="Calibri"/>
              </a:rPr>
              <a:t>, </a:t>
            </a:r>
            <a:r>
              <a:rPr lang="en-US" sz="1800" b="0" i="0" u="sng" strike="noStrike" cap="none">
                <a:solidFill>
                  <a:srgbClr val="085631"/>
                </a:solidFill>
                <a:latin typeface="Calibri"/>
                <a:ea typeface="Calibri"/>
                <a:cs typeface="Calibri"/>
                <a:sym typeface="Calibri"/>
              </a:rPr>
              <a:t>underlining</a:t>
            </a:r>
            <a:r>
              <a:rPr lang="en-US" sz="1800" b="0" i="0" u="none" strike="noStrike" cap="none">
                <a:solidFill>
                  <a:srgbClr val="085631"/>
                </a:solidFill>
                <a:latin typeface="Calibri"/>
                <a:ea typeface="Calibri"/>
                <a:cs typeface="Calibri"/>
                <a:sym typeface="Calibri"/>
              </a:rPr>
              <a:t> or using [brackets] to note key points or ideas</a:t>
            </a:r>
            <a:endParaRPr sz="1800" b="0" i="0" u="none" strike="noStrike" cap="none">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 name="Google Shape;89;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90" name="Google Shape;90;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pic>
        <p:nvPicPr>
          <p:cNvPr id="91" name="Google Shape;91;p32"/>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92" name="Google Shape;92;p32"/>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93" name="Google Shape;93;p32"/>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dirty="0">
                <a:solidFill>
                  <a:schemeClr val="dk1"/>
                </a:solidFill>
                <a:latin typeface="Calibri"/>
                <a:ea typeface="Calibri"/>
                <a:cs typeface="Calibri"/>
                <a:sym typeface="Calibri"/>
              </a:rPr>
              <a:t>WHAT</a:t>
            </a:r>
            <a:br>
              <a:rPr lang="en-US" sz="24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dirty="0">
              <a:solidFill>
                <a:srgbClr val="F1C232"/>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588" name="Google Shape;588;p7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589" name="Google Shape;589;p7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sp>
        <p:nvSpPr>
          <p:cNvPr id="590" name="Google Shape;590;p72"/>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591" name="Google Shape;591;p72"/>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pic>
        <p:nvPicPr>
          <p:cNvPr id="594" name="Google Shape;594;p72"/>
          <p:cNvPicPr preferRelativeResize="0"/>
          <p:nvPr/>
        </p:nvPicPr>
        <p:blipFill rotWithShape="1">
          <a:blip r:embed="rId3">
            <a:alphaModFix/>
          </a:blip>
          <a:srcRect/>
          <a:stretch/>
        </p:blipFill>
        <p:spPr>
          <a:xfrm>
            <a:off x="2068488" y="4116230"/>
            <a:ext cx="4983075" cy="2217825"/>
          </a:xfrm>
          <a:prstGeom prst="rect">
            <a:avLst/>
          </a:prstGeom>
          <a:noFill/>
          <a:ln>
            <a:noFill/>
          </a:ln>
          <a:effectLst>
            <a:outerShdw blurRad="57150" dist="19050" dir="5400000" algn="bl" rotWithShape="0">
              <a:srgbClr val="000000">
                <a:alpha val="48240"/>
              </a:srgbClr>
            </a:outerShdw>
          </a:effectLst>
        </p:spPr>
      </p:pic>
      <p:sp>
        <p:nvSpPr>
          <p:cNvPr id="595" name="Google Shape;595;p72"/>
          <p:cNvSpPr/>
          <p:nvPr/>
        </p:nvSpPr>
        <p:spPr>
          <a:xfrm>
            <a:off x="757700" y="4963993"/>
            <a:ext cx="1447500" cy="522300"/>
          </a:xfrm>
          <a:prstGeom prst="homePlate">
            <a:avLst>
              <a:gd name="adj" fmla="val 50000"/>
            </a:avLst>
          </a:prstGeom>
          <a:solidFill>
            <a:srgbClr val="E06666"/>
          </a:solidFill>
          <a:ln>
            <a:noFill/>
          </a:ln>
          <a:effectLst>
            <a:outerShdw blurRad="57150" dist="19050" dir="5400000" algn="bl" rotWithShape="0">
              <a:srgbClr val="000000">
                <a:alpha val="4824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Chapter 4</a:t>
            </a:r>
            <a:endParaRPr sz="1900" b="1" i="0" u="none" strike="noStrike" cap="none">
              <a:solidFill>
                <a:srgbClr val="FFFFFF"/>
              </a:solidFill>
              <a:latin typeface="Calibri"/>
              <a:ea typeface="Calibri"/>
              <a:cs typeface="Calibri"/>
              <a:sym typeface="Calibri"/>
            </a:endParaRPr>
          </a:p>
        </p:txBody>
      </p:sp>
      <p:sp>
        <p:nvSpPr>
          <p:cNvPr id="11" name="Google Shape;573;p71">
            <a:extLst>
              <a:ext uri="{FF2B5EF4-FFF2-40B4-BE49-F238E27FC236}">
                <a16:creationId xmlns:a16="http://schemas.microsoft.com/office/drawing/2014/main" id="{77B2D4C3-144B-5E8D-686C-3052E91F1955}"/>
              </a:ext>
            </a:extLst>
          </p:cNvPr>
          <p:cNvSpPr/>
          <p:nvPr/>
        </p:nvSpPr>
        <p:spPr>
          <a:xfrm rot="5400000">
            <a:off x="7855011" y="2078124"/>
            <a:ext cx="138972" cy="1297123"/>
          </a:xfrm>
          <a:prstGeom prst="rightBracket">
            <a:avLst>
              <a:gd name="adj" fmla="val 100731"/>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74;p71">
            <a:extLst>
              <a:ext uri="{FF2B5EF4-FFF2-40B4-BE49-F238E27FC236}">
                <a16:creationId xmlns:a16="http://schemas.microsoft.com/office/drawing/2014/main" id="{6FB5FE7E-1754-0BCA-59AA-2CE788C3C11C}"/>
              </a:ext>
            </a:extLst>
          </p:cNvPr>
          <p:cNvSpPr/>
          <p:nvPr/>
        </p:nvSpPr>
        <p:spPr>
          <a:xfrm>
            <a:off x="7422778" y="3072087"/>
            <a:ext cx="1357800" cy="762000"/>
          </a:xfrm>
          <a:prstGeom prst="wedgeRectCallout">
            <a:avLst>
              <a:gd name="adj1" fmla="val -20835"/>
              <a:gd name="adj2" fmla="val -8350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Jump: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Condition for jumping</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601" name="Google Shape;601;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602" name="Google Shape;602;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
        <p:nvSpPr>
          <p:cNvPr id="603" name="Google Shape;603;p73"/>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604" name="Google Shape;604;p73"/>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pic>
        <p:nvPicPr>
          <p:cNvPr id="607" name="Google Shape;607;p73"/>
          <p:cNvPicPr preferRelativeResize="0"/>
          <p:nvPr/>
        </p:nvPicPr>
        <p:blipFill rotWithShape="1">
          <a:blip r:embed="rId3">
            <a:alphaModFix/>
          </a:blip>
          <a:srcRect/>
          <a:stretch/>
        </p:blipFill>
        <p:spPr>
          <a:xfrm>
            <a:off x="1876175" y="4145888"/>
            <a:ext cx="5391650" cy="1968463"/>
          </a:xfrm>
          <a:prstGeom prst="rect">
            <a:avLst/>
          </a:prstGeom>
          <a:noFill/>
          <a:ln>
            <a:noFill/>
          </a:ln>
          <a:effectLst>
            <a:outerShdw blurRad="57150" dist="19050" dir="5400000" algn="bl" rotWithShape="0">
              <a:srgbClr val="000000">
                <a:alpha val="49800"/>
              </a:srgbClr>
            </a:outerShdw>
          </a:effectLst>
        </p:spPr>
      </p:pic>
      <p:sp>
        <p:nvSpPr>
          <p:cNvPr id="608" name="Google Shape;608;p73"/>
          <p:cNvSpPr/>
          <p:nvPr/>
        </p:nvSpPr>
        <p:spPr>
          <a:xfrm>
            <a:off x="520936" y="4973625"/>
            <a:ext cx="1447500" cy="522300"/>
          </a:xfrm>
          <a:prstGeom prst="homePlate">
            <a:avLst>
              <a:gd name="adj" fmla="val 50000"/>
            </a:avLst>
          </a:prstGeom>
          <a:solidFill>
            <a:srgbClr val="E06666"/>
          </a:solidFill>
          <a:ln>
            <a:noFill/>
          </a:ln>
          <a:effectLst>
            <a:outerShdw blurRad="57150" dist="19050" dir="5400000" algn="bl" rotWithShape="0">
              <a:srgbClr val="000000">
                <a:alpha val="4824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Chapter 4</a:t>
            </a:r>
            <a:endParaRPr sz="1900" b="1" i="0" u="none" strike="noStrike" cap="none">
              <a:solidFill>
                <a:srgbClr val="FFFFFF"/>
              </a:solidFill>
              <a:latin typeface="Calibri"/>
              <a:ea typeface="Calibri"/>
              <a:cs typeface="Calibri"/>
              <a:sym typeface="Calibri"/>
            </a:endParaRPr>
          </a:p>
        </p:txBody>
      </p:sp>
      <p:sp>
        <p:nvSpPr>
          <p:cNvPr id="11" name="Google Shape;575;p71">
            <a:extLst>
              <a:ext uri="{FF2B5EF4-FFF2-40B4-BE49-F238E27FC236}">
                <a16:creationId xmlns:a16="http://schemas.microsoft.com/office/drawing/2014/main" id="{341EAFD0-6F41-3657-4E9A-405265CBD0BE}"/>
              </a:ext>
            </a:extLst>
          </p:cNvPr>
          <p:cNvSpPr/>
          <p:nvPr/>
        </p:nvSpPr>
        <p:spPr>
          <a:xfrm rot="5400000">
            <a:off x="6462323" y="2138512"/>
            <a:ext cx="137160" cy="1181100"/>
          </a:xfrm>
          <a:prstGeom prst="rightBracket">
            <a:avLst>
              <a:gd name="adj" fmla="val 100731"/>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76;p71">
            <a:extLst>
              <a:ext uri="{FF2B5EF4-FFF2-40B4-BE49-F238E27FC236}">
                <a16:creationId xmlns:a16="http://schemas.microsoft.com/office/drawing/2014/main" id="{082D8C9C-5565-52DD-AAB6-EA7B5BE0388D}"/>
              </a:ext>
            </a:extLst>
          </p:cNvPr>
          <p:cNvSpPr/>
          <p:nvPr/>
        </p:nvSpPr>
        <p:spPr>
          <a:xfrm>
            <a:off x="5798967" y="3069416"/>
            <a:ext cx="1508476" cy="762000"/>
          </a:xfrm>
          <a:prstGeom prst="wedgeRectCallout">
            <a:avLst>
              <a:gd name="adj1" fmla="val -20889"/>
              <a:gd name="adj2" fmla="val -83504"/>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FFFFFF"/>
                </a:solidFill>
                <a:latin typeface="Calibri" panose="020F0502020204030204" pitchFamily="34" charset="0"/>
                <a:ea typeface="Courier New"/>
                <a:cs typeface="Calibri" panose="020F0502020204030204" pitchFamily="34" charset="0"/>
                <a:sym typeface="Courier New"/>
              </a:rPr>
              <a:t>Dest</a:t>
            </a: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Where to store result</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614" name="Google Shape;614;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615" name="Google Shape;615;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sp>
        <p:nvSpPr>
          <p:cNvPr id="616" name="Google Shape;616;p74"/>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617" name="Google Shape;617;p74"/>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sp>
        <p:nvSpPr>
          <p:cNvPr id="619" name="Google Shape;619;p74"/>
          <p:cNvSpPr/>
          <p:nvPr/>
        </p:nvSpPr>
        <p:spPr>
          <a:xfrm>
            <a:off x="6324037" y="2767978"/>
            <a:ext cx="2753435" cy="813888"/>
          </a:xfrm>
          <a:prstGeom prst="wedgeRectCallout">
            <a:avLst>
              <a:gd name="adj1" fmla="val -71740"/>
              <a:gd name="adj2" fmla="val -46473"/>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ALU Operation (a bit chooses between A and M)</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pic>
        <p:nvPicPr>
          <p:cNvPr id="620" name="Google Shape;620;p74"/>
          <p:cNvPicPr preferRelativeResize="0"/>
          <p:nvPr/>
        </p:nvPicPr>
        <p:blipFill rotWithShape="1">
          <a:blip r:embed="rId3">
            <a:alphaModFix/>
          </a:blip>
          <a:srcRect/>
          <a:stretch/>
        </p:blipFill>
        <p:spPr>
          <a:xfrm>
            <a:off x="1043940" y="2833361"/>
            <a:ext cx="4750784" cy="4017174"/>
          </a:xfrm>
          <a:prstGeom prst="rect">
            <a:avLst/>
          </a:prstGeom>
          <a:noFill/>
          <a:ln>
            <a:noFill/>
          </a:ln>
          <a:effectLst>
            <a:outerShdw blurRad="57150" dist="19050" dir="5400000" algn="bl" rotWithShape="0">
              <a:srgbClr val="000000">
                <a:alpha val="48235"/>
              </a:srgbClr>
            </a:outerShdw>
          </a:effectLst>
        </p:spPr>
      </p:pic>
      <p:sp>
        <p:nvSpPr>
          <p:cNvPr id="621" name="Google Shape;621;p74"/>
          <p:cNvSpPr/>
          <p:nvPr/>
        </p:nvSpPr>
        <p:spPr>
          <a:xfrm>
            <a:off x="82402" y="4742477"/>
            <a:ext cx="1288895" cy="522300"/>
          </a:xfrm>
          <a:prstGeom prst="homePlate">
            <a:avLst>
              <a:gd name="adj" fmla="val 50000"/>
            </a:avLst>
          </a:prstGeom>
          <a:solidFill>
            <a:srgbClr val="E06666"/>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Chapter 4</a:t>
            </a:r>
            <a:endParaRPr sz="1900" b="1" i="0" u="none" strike="noStrike" cap="none">
              <a:solidFill>
                <a:srgbClr val="FFFFFF"/>
              </a:solidFill>
              <a:latin typeface="Calibri"/>
              <a:ea typeface="Calibri"/>
              <a:cs typeface="Calibri"/>
              <a:sym typeface="Calibri"/>
            </a:endParaRPr>
          </a:p>
        </p:txBody>
      </p:sp>
      <p:sp>
        <p:nvSpPr>
          <p:cNvPr id="622" name="Google Shape;622;p74"/>
          <p:cNvSpPr txBox="1"/>
          <p:nvPr/>
        </p:nvSpPr>
        <p:spPr>
          <a:xfrm>
            <a:off x="5919000" y="4742477"/>
            <a:ext cx="2615400" cy="11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0"/>
              </a:spcBef>
              <a:spcAft>
                <a:spcPts val="0"/>
              </a:spcAft>
              <a:buClr>
                <a:srgbClr val="4B2A85"/>
              </a:buClr>
              <a:buSzPts val="1560"/>
              <a:buFont typeface="Noto Sans Symbols"/>
              <a:buNone/>
            </a:pPr>
            <a:r>
              <a:rPr lang="en-US" sz="1800" b="0" i="0" u="none" strike="noStrike" cap="none" dirty="0">
                <a:solidFill>
                  <a:srgbClr val="FF0000"/>
                </a:solidFill>
                <a:latin typeface="Calibri"/>
                <a:ea typeface="Calibri"/>
                <a:cs typeface="Calibri"/>
                <a:sym typeface="Calibri"/>
              </a:rPr>
              <a:t>Important: just pattern matching text!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20"/>
              </a:spcBef>
              <a:spcAft>
                <a:spcPts val="0"/>
              </a:spcAft>
              <a:buClr>
                <a:srgbClr val="4B2A85"/>
              </a:buClr>
              <a:buSzPts val="1560"/>
              <a:buFont typeface="Noto Sans Symbols"/>
              <a:buNone/>
            </a:pPr>
            <a:r>
              <a:rPr lang="en-US" sz="1800" b="1" i="0" u="none" strike="noStrike" cap="none" dirty="0">
                <a:solidFill>
                  <a:srgbClr val="FF0000"/>
                </a:solidFill>
                <a:latin typeface="Calibri"/>
                <a:ea typeface="Calibri"/>
                <a:cs typeface="Calibri"/>
                <a:sym typeface="Calibri"/>
              </a:rPr>
              <a:t>Cannot</a:t>
            </a:r>
            <a:r>
              <a:rPr lang="en-US" sz="1800" b="0" i="0" u="none" strike="noStrike" cap="none" dirty="0">
                <a:solidFill>
                  <a:srgbClr val="FF0000"/>
                </a:solidFill>
                <a:latin typeface="Calibri"/>
                <a:ea typeface="Calibri"/>
                <a:cs typeface="Calibri"/>
                <a:sym typeface="Calibri"/>
              </a:rPr>
              <a:t> have “</a:t>
            </a:r>
            <a:r>
              <a:rPr lang="en-US" sz="1800" b="1" i="0" u="none" strike="noStrike" cap="none" dirty="0">
                <a:solidFill>
                  <a:srgbClr val="FF0000"/>
                </a:solidFill>
                <a:latin typeface="Consolas"/>
                <a:ea typeface="Consolas"/>
                <a:cs typeface="Consolas"/>
                <a:sym typeface="Consolas"/>
              </a:rPr>
              <a:t>1+M</a:t>
            </a:r>
            <a:r>
              <a:rPr lang="en-US" sz="1800" b="0" i="0" u="none" strike="noStrike" cap="none" dirty="0">
                <a:solidFill>
                  <a:srgbClr val="FF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623" name="Google Shape;623;p74"/>
          <p:cNvSpPr/>
          <p:nvPr/>
        </p:nvSpPr>
        <p:spPr>
          <a:xfrm>
            <a:off x="4564380" y="5185975"/>
            <a:ext cx="457200" cy="3328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 name="Google Shape;577;p71">
            <a:extLst>
              <a:ext uri="{FF2B5EF4-FFF2-40B4-BE49-F238E27FC236}">
                <a16:creationId xmlns:a16="http://schemas.microsoft.com/office/drawing/2014/main" id="{25F2AD17-1860-EB3C-1A74-9C7E2FAC653B}"/>
              </a:ext>
            </a:extLst>
          </p:cNvPr>
          <p:cNvSpPr/>
          <p:nvPr/>
        </p:nvSpPr>
        <p:spPr>
          <a:xfrm rot="5400000">
            <a:off x="4249167" y="1268048"/>
            <a:ext cx="139208" cy="2929604"/>
          </a:xfrm>
          <a:prstGeom prst="rightBracket">
            <a:avLst>
              <a:gd name="adj" fmla="val 100731"/>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6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Hack: C-Instructions Example</a:t>
            </a:r>
            <a:endParaRPr dirty="0"/>
          </a:p>
        </p:txBody>
      </p:sp>
      <p:sp>
        <p:nvSpPr>
          <p:cNvPr id="629" name="Google Shape;629;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
        <p:nvSpPr>
          <p:cNvPr id="630" name="Google Shape;630;p75"/>
          <p:cNvSpPr/>
          <p:nvPr/>
        </p:nvSpPr>
        <p:spPr>
          <a:xfrm>
            <a:off x="1367275" y="2231700"/>
            <a:ext cx="2110200" cy="31668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@55</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D=A+1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sp>
        <p:nvSpPr>
          <p:cNvPr id="631" name="Google Shape;631;p75"/>
          <p:cNvSpPr txBox="1"/>
          <p:nvPr/>
        </p:nvSpPr>
        <p:spPr>
          <a:xfrm>
            <a:off x="874675" y="2231700"/>
            <a:ext cx="492600" cy="3166800"/>
          </a:xfrm>
          <a:prstGeom prst="rect">
            <a:avLst/>
          </a:prstGeom>
          <a:noFill/>
          <a:ln>
            <a:noFill/>
          </a:ln>
        </p:spPr>
        <p:txBody>
          <a:bodyPr spcFirstLastPara="1" wrap="square" lIns="91425" tIns="91425" rIns="91425" bIns="91425" anchor="ctr" anchorCtr="0">
            <a:noAutofit/>
          </a:bodyPr>
          <a:lstStyle/>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632" name="Google Shape;632;p75"/>
          <p:cNvSpPr/>
          <p:nvPr/>
        </p:nvSpPr>
        <p:spPr>
          <a:xfrm>
            <a:off x="399410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33" name="Google Shape;633;p75"/>
          <p:cNvSpPr/>
          <p:nvPr/>
        </p:nvSpPr>
        <p:spPr>
          <a:xfrm>
            <a:off x="399410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55</a:t>
            </a:r>
            <a:endParaRPr sz="2000" b="1" i="0" u="none" strike="noStrike" cap="none">
              <a:solidFill>
                <a:srgbClr val="000000"/>
              </a:solidFill>
              <a:latin typeface="Courier New"/>
              <a:ea typeface="Courier New"/>
              <a:cs typeface="Courier New"/>
              <a:sym typeface="Courier New"/>
            </a:endParaRPr>
          </a:p>
        </p:txBody>
      </p:sp>
      <p:sp>
        <p:nvSpPr>
          <p:cNvPr id="634" name="Google Shape;634;p75"/>
          <p:cNvSpPr/>
          <p:nvPr/>
        </p:nvSpPr>
        <p:spPr>
          <a:xfrm>
            <a:off x="515675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35" name="Google Shape;635;p75"/>
          <p:cNvSpPr/>
          <p:nvPr/>
        </p:nvSpPr>
        <p:spPr>
          <a:xfrm>
            <a:off x="515675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36" name="Google Shape;636;p75"/>
          <p:cNvCxnSpPr>
            <a:stCxn id="633" idx="1"/>
          </p:cNvCxnSpPr>
          <p:nvPr/>
        </p:nvCxnSpPr>
        <p:spPr>
          <a:xfrm flipH="1">
            <a:off x="1874900" y="2230272"/>
            <a:ext cx="2119200" cy="1441200"/>
          </a:xfrm>
          <a:prstGeom prst="bentConnector3">
            <a:avLst>
              <a:gd name="adj1" fmla="val 11429"/>
            </a:avLst>
          </a:prstGeom>
          <a:noFill/>
          <a:ln w="28575" cap="flat" cmpd="sng">
            <a:solidFill>
              <a:srgbClr val="990000"/>
            </a:solidFill>
            <a:prstDash val="solid"/>
            <a:round/>
            <a:headEnd type="none" w="sm" len="sm"/>
            <a:tailEnd type="stealth"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Hack: C-Instructions Example</a:t>
            </a:r>
            <a:endParaRPr dirty="0"/>
          </a:p>
        </p:txBody>
      </p:sp>
      <p:sp>
        <p:nvSpPr>
          <p:cNvPr id="642" name="Google Shape;642;p7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sp>
        <p:nvSpPr>
          <p:cNvPr id="643" name="Google Shape;643;p76"/>
          <p:cNvSpPr/>
          <p:nvPr/>
        </p:nvSpPr>
        <p:spPr>
          <a:xfrm>
            <a:off x="1367275" y="2231700"/>
            <a:ext cx="2110200" cy="31668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@55</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D=A+1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@R2</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M=D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sp>
        <p:nvSpPr>
          <p:cNvPr id="644" name="Google Shape;644;p76"/>
          <p:cNvSpPr txBox="1"/>
          <p:nvPr/>
        </p:nvSpPr>
        <p:spPr>
          <a:xfrm>
            <a:off x="874675" y="2231700"/>
            <a:ext cx="492600" cy="3166800"/>
          </a:xfrm>
          <a:prstGeom prst="rect">
            <a:avLst/>
          </a:prstGeom>
          <a:noFill/>
          <a:ln>
            <a:noFill/>
          </a:ln>
        </p:spPr>
        <p:txBody>
          <a:bodyPr spcFirstLastPara="1" wrap="square" lIns="91425" tIns="91425" rIns="91425" bIns="91425" anchor="ctr" anchorCtr="0">
            <a:noAutofit/>
          </a:bodyPr>
          <a:lstStyle/>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645" name="Google Shape;645;p76"/>
          <p:cNvSpPr/>
          <p:nvPr/>
        </p:nvSpPr>
        <p:spPr>
          <a:xfrm>
            <a:off x="6319400" y="2740400"/>
            <a:ext cx="15708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RAM</a:t>
            </a:r>
            <a:endParaRPr sz="1400" b="1" i="0" u="none" strike="noStrike" cap="none">
              <a:solidFill>
                <a:srgbClr val="000000"/>
              </a:solidFill>
              <a:latin typeface="Calibri"/>
              <a:ea typeface="Calibri"/>
              <a:cs typeface="Calibri"/>
              <a:sym typeface="Calibri"/>
            </a:endParaRPr>
          </a:p>
        </p:txBody>
      </p:sp>
      <p:sp>
        <p:nvSpPr>
          <p:cNvPr id="646" name="Google Shape;646;p76"/>
          <p:cNvSpPr/>
          <p:nvPr/>
        </p:nvSpPr>
        <p:spPr>
          <a:xfrm>
            <a:off x="6319400" y="30125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0</a:t>
            </a:r>
            <a:endParaRPr sz="1800" b="1" i="0" u="none" strike="noStrike" cap="none">
              <a:solidFill>
                <a:srgbClr val="000000"/>
              </a:solidFill>
              <a:latin typeface="Courier New"/>
              <a:ea typeface="Courier New"/>
              <a:cs typeface="Courier New"/>
              <a:sym typeface="Courier New"/>
            </a:endParaRPr>
          </a:p>
        </p:txBody>
      </p:sp>
      <p:sp>
        <p:nvSpPr>
          <p:cNvPr id="647" name="Google Shape;647;p76"/>
          <p:cNvSpPr/>
          <p:nvPr/>
        </p:nvSpPr>
        <p:spPr>
          <a:xfrm>
            <a:off x="6319400" y="34164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1</a:t>
            </a:r>
            <a:endParaRPr sz="1800" b="1" i="0" u="none" strike="noStrike" cap="none">
              <a:solidFill>
                <a:srgbClr val="000000"/>
              </a:solidFill>
              <a:latin typeface="Courier New"/>
              <a:ea typeface="Courier New"/>
              <a:cs typeface="Courier New"/>
              <a:sym typeface="Courier New"/>
            </a:endParaRPr>
          </a:p>
        </p:txBody>
      </p:sp>
      <p:sp>
        <p:nvSpPr>
          <p:cNvPr id="648" name="Google Shape;648;p76"/>
          <p:cNvSpPr/>
          <p:nvPr/>
        </p:nvSpPr>
        <p:spPr>
          <a:xfrm>
            <a:off x="6319400" y="38376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2</a:t>
            </a:r>
            <a:endParaRPr sz="1800" b="1" i="0" u="none" strike="noStrike" cap="none">
              <a:solidFill>
                <a:srgbClr val="000000"/>
              </a:solidFill>
              <a:latin typeface="Courier New"/>
              <a:ea typeface="Courier New"/>
              <a:cs typeface="Courier New"/>
              <a:sym typeface="Courier New"/>
            </a:endParaRPr>
          </a:p>
        </p:txBody>
      </p:sp>
      <p:sp>
        <p:nvSpPr>
          <p:cNvPr id="649" name="Google Shape;649;p76"/>
          <p:cNvSpPr/>
          <p:nvPr/>
        </p:nvSpPr>
        <p:spPr>
          <a:xfrm>
            <a:off x="6812000" y="30125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50" name="Google Shape;650;p76"/>
          <p:cNvSpPr/>
          <p:nvPr/>
        </p:nvSpPr>
        <p:spPr>
          <a:xfrm>
            <a:off x="6812000" y="34164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51" name="Google Shape;651;p76"/>
          <p:cNvSpPr/>
          <p:nvPr/>
        </p:nvSpPr>
        <p:spPr>
          <a:xfrm>
            <a:off x="6812000" y="38376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sp>
        <p:nvSpPr>
          <p:cNvPr id="652" name="Google Shape;652;p76"/>
          <p:cNvSpPr/>
          <p:nvPr/>
        </p:nvSpPr>
        <p:spPr>
          <a:xfrm>
            <a:off x="6319400" y="4241500"/>
            <a:ext cx="15708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53" name="Google Shape;653;p76"/>
          <p:cNvSpPr/>
          <p:nvPr/>
        </p:nvSpPr>
        <p:spPr>
          <a:xfrm>
            <a:off x="399410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54" name="Google Shape;654;p76"/>
          <p:cNvSpPr/>
          <p:nvPr/>
        </p:nvSpPr>
        <p:spPr>
          <a:xfrm>
            <a:off x="399410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55</a:t>
            </a:r>
            <a:endParaRPr sz="2000" b="1" i="0" u="none" strike="noStrike" cap="none">
              <a:solidFill>
                <a:srgbClr val="000000"/>
              </a:solidFill>
              <a:latin typeface="Courier New"/>
              <a:ea typeface="Courier New"/>
              <a:cs typeface="Courier New"/>
              <a:sym typeface="Courier New"/>
            </a:endParaRPr>
          </a:p>
        </p:txBody>
      </p:sp>
      <p:sp>
        <p:nvSpPr>
          <p:cNvPr id="655" name="Google Shape;655;p76"/>
          <p:cNvSpPr/>
          <p:nvPr/>
        </p:nvSpPr>
        <p:spPr>
          <a:xfrm>
            <a:off x="515675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56" name="Google Shape;656;p76"/>
          <p:cNvSpPr/>
          <p:nvPr/>
        </p:nvSpPr>
        <p:spPr>
          <a:xfrm>
            <a:off x="515675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57" name="Google Shape;657;p76"/>
          <p:cNvCxnSpPr>
            <a:stCxn id="654" idx="1"/>
          </p:cNvCxnSpPr>
          <p:nvPr/>
        </p:nvCxnSpPr>
        <p:spPr>
          <a:xfrm flipH="1">
            <a:off x="1874900" y="2230272"/>
            <a:ext cx="2119200" cy="1441200"/>
          </a:xfrm>
          <a:prstGeom prst="bentConnector3">
            <a:avLst>
              <a:gd name="adj1" fmla="val 11429"/>
            </a:avLst>
          </a:prstGeom>
          <a:noFill/>
          <a:ln w="28575" cap="flat" cmpd="sng">
            <a:solidFill>
              <a:srgbClr val="990000"/>
            </a:solidFill>
            <a:prstDash val="solid"/>
            <a:round/>
            <a:headEnd type="none" w="sm" len="sm"/>
            <a:tailEnd type="stealth" w="med" len="med"/>
          </a:ln>
        </p:spPr>
      </p:cxnSp>
      <p:sp>
        <p:nvSpPr>
          <p:cNvPr id="658" name="Google Shape;658;p76"/>
          <p:cNvSpPr/>
          <p:nvPr/>
        </p:nvSpPr>
        <p:spPr>
          <a:xfrm>
            <a:off x="399410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59" name="Google Shape;659;p76"/>
          <p:cNvSpPr/>
          <p:nvPr/>
        </p:nvSpPr>
        <p:spPr>
          <a:xfrm>
            <a:off x="399410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2</a:t>
            </a:r>
            <a:endParaRPr sz="2000" b="1" i="0" u="none" strike="noStrike" cap="none">
              <a:solidFill>
                <a:srgbClr val="000000"/>
              </a:solidFill>
              <a:latin typeface="Courier New"/>
              <a:ea typeface="Courier New"/>
              <a:cs typeface="Courier New"/>
              <a:sym typeface="Courier New"/>
            </a:endParaRPr>
          </a:p>
        </p:txBody>
      </p:sp>
      <p:sp>
        <p:nvSpPr>
          <p:cNvPr id="660" name="Google Shape;660;p76"/>
          <p:cNvSpPr/>
          <p:nvPr/>
        </p:nvSpPr>
        <p:spPr>
          <a:xfrm>
            <a:off x="515675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61" name="Google Shape;661;p76"/>
          <p:cNvSpPr/>
          <p:nvPr/>
        </p:nvSpPr>
        <p:spPr>
          <a:xfrm>
            <a:off x="515675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62" name="Google Shape;662;p76"/>
          <p:cNvCxnSpPr>
            <a:stCxn id="659" idx="1"/>
          </p:cNvCxnSpPr>
          <p:nvPr/>
        </p:nvCxnSpPr>
        <p:spPr>
          <a:xfrm flipH="1">
            <a:off x="1865000" y="3969504"/>
            <a:ext cx="2129100" cy="428100"/>
          </a:xfrm>
          <a:prstGeom prst="bentConnector3">
            <a:avLst>
              <a:gd name="adj1" fmla="val 12854"/>
            </a:avLst>
          </a:prstGeom>
          <a:noFill/>
          <a:ln w="28575" cap="flat" cmpd="sng">
            <a:solidFill>
              <a:srgbClr val="990000"/>
            </a:solidFill>
            <a:prstDash val="solid"/>
            <a:round/>
            <a:headEnd type="none" w="sm" len="sm"/>
            <a:tailEnd type="stealth"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Hack: C-Instructions Example</a:t>
            </a:r>
            <a:endParaRPr dirty="0"/>
          </a:p>
        </p:txBody>
      </p:sp>
      <p:sp>
        <p:nvSpPr>
          <p:cNvPr id="668" name="Google Shape;668;p7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sp>
        <p:nvSpPr>
          <p:cNvPr id="669" name="Google Shape;669;p77"/>
          <p:cNvSpPr/>
          <p:nvPr/>
        </p:nvSpPr>
        <p:spPr>
          <a:xfrm>
            <a:off x="1367275" y="2231700"/>
            <a:ext cx="2110200" cy="31668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@55</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D=A+1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@R2</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M=D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D;JGT</a:t>
            </a:r>
            <a:endParaRPr sz="1600" b="1" i="0" u="none" strike="noStrike" cap="none">
              <a:solidFill>
                <a:srgbClr val="000000"/>
              </a:solidFill>
              <a:latin typeface="Courier New"/>
              <a:ea typeface="Courier New"/>
              <a:cs typeface="Courier New"/>
              <a:sym typeface="Courier New"/>
            </a:endParaRPr>
          </a:p>
        </p:txBody>
      </p:sp>
      <p:sp>
        <p:nvSpPr>
          <p:cNvPr id="670" name="Google Shape;670;p77"/>
          <p:cNvSpPr txBox="1"/>
          <p:nvPr/>
        </p:nvSpPr>
        <p:spPr>
          <a:xfrm>
            <a:off x="874675" y="2231700"/>
            <a:ext cx="492600" cy="3166800"/>
          </a:xfrm>
          <a:prstGeom prst="rect">
            <a:avLst/>
          </a:prstGeom>
          <a:noFill/>
          <a:ln>
            <a:noFill/>
          </a:ln>
        </p:spPr>
        <p:txBody>
          <a:bodyPr spcFirstLastPara="1" wrap="square" lIns="91425" tIns="91425" rIns="91425" bIns="91425" anchor="ctr" anchorCtr="0">
            <a:noAutofit/>
          </a:bodyPr>
          <a:lstStyle/>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04</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05</a:t>
            </a:r>
            <a:endParaRPr sz="1600" b="1" i="0" u="none" strike="noStrike" cap="none">
              <a:solidFill>
                <a:srgbClr val="000000"/>
              </a:solidFill>
              <a:latin typeface="Courier New"/>
              <a:ea typeface="Courier New"/>
              <a:cs typeface="Courier New"/>
              <a:sym typeface="Courier New"/>
            </a:endParaRPr>
          </a:p>
        </p:txBody>
      </p:sp>
      <p:sp>
        <p:nvSpPr>
          <p:cNvPr id="671" name="Google Shape;671;p77"/>
          <p:cNvSpPr/>
          <p:nvPr/>
        </p:nvSpPr>
        <p:spPr>
          <a:xfrm>
            <a:off x="6319400" y="2740400"/>
            <a:ext cx="15708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RAM</a:t>
            </a:r>
            <a:endParaRPr sz="1400" b="1" i="0" u="none" strike="noStrike" cap="none">
              <a:solidFill>
                <a:srgbClr val="000000"/>
              </a:solidFill>
              <a:latin typeface="Calibri"/>
              <a:ea typeface="Calibri"/>
              <a:cs typeface="Calibri"/>
              <a:sym typeface="Calibri"/>
            </a:endParaRPr>
          </a:p>
        </p:txBody>
      </p:sp>
      <p:sp>
        <p:nvSpPr>
          <p:cNvPr id="672" name="Google Shape;672;p77"/>
          <p:cNvSpPr/>
          <p:nvPr/>
        </p:nvSpPr>
        <p:spPr>
          <a:xfrm>
            <a:off x="6319400" y="30125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0</a:t>
            </a:r>
            <a:endParaRPr sz="1800" b="1" i="0" u="none" strike="noStrike" cap="none">
              <a:solidFill>
                <a:srgbClr val="000000"/>
              </a:solidFill>
              <a:latin typeface="Courier New"/>
              <a:ea typeface="Courier New"/>
              <a:cs typeface="Courier New"/>
              <a:sym typeface="Courier New"/>
            </a:endParaRPr>
          </a:p>
        </p:txBody>
      </p:sp>
      <p:sp>
        <p:nvSpPr>
          <p:cNvPr id="673" name="Google Shape;673;p77"/>
          <p:cNvSpPr/>
          <p:nvPr/>
        </p:nvSpPr>
        <p:spPr>
          <a:xfrm>
            <a:off x="6319400" y="34164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1</a:t>
            </a:r>
            <a:endParaRPr sz="1800" b="1" i="0" u="none" strike="noStrike" cap="none">
              <a:solidFill>
                <a:srgbClr val="000000"/>
              </a:solidFill>
              <a:latin typeface="Courier New"/>
              <a:ea typeface="Courier New"/>
              <a:cs typeface="Courier New"/>
              <a:sym typeface="Courier New"/>
            </a:endParaRPr>
          </a:p>
        </p:txBody>
      </p:sp>
      <p:sp>
        <p:nvSpPr>
          <p:cNvPr id="674" name="Google Shape;674;p77"/>
          <p:cNvSpPr/>
          <p:nvPr/>
        </p:nvSpPr>
        <p:spPr>
          <a:xfrm>
            <a:off x="6319400" y="38376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2</a:t>
            </a:r>
            <a:endParaRPr sz="1800" b="1" i="0" u="none" strike="noStrike" cap="none">
              <a:solidFill>
                <a:srgbClr val="000000"/>
              </a:solidFill>
              <a:latin typeface="Courier New"/>
              <a:ea typeface="Courier New"/>
              <a:cs typeface="Courier New"/>
              <a:sym typeface="Courier New"/>
            </a:endParaRPr>
          </a:p>
        </p:txBody>
      </p:sp>
      <p:sp>
        <p:nvSpPr>
          <p:cNvPr id="675" name="Google Shape;675;p77"/>
          <p:cNvSpPr/>
          <p:nvPr/>
        </p:nvSpPr>
        <p:spPr>
          <a:xfrm>
            <a:off x="6812000" y="30125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76" name="Google Shape;676;p77"/>
          <p:cNvSpPr/>
          <p:nvPr/>
        </p:nvSpPr>
        <p:spPr>
          <a:xfrm>
            <a:off x="6812000" y="34164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77" name="Google Shape;677;p77"/>
          <p:cNvSpPr/>
          <p:nvPr/>
        </p:nvSpPr>
        <p:spPr>
          <a:xfrm>
            <a:off x="6812000" y="38376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sp>
        <p:nvSpPr>
          <p:cNvPr id="678" name="Google Shape;678;p77"/>
          <p:cNvSpPr/>
          <p:nvPr/>
        </p:nvSpPr>
        <p:spPr>
          <a:xfrm>
            <a:off x="6319400" y="4241500"/>
            <a:ext cx="15708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79" name="Google Shape;679;p77"/>
          <p:cNvSpPr/>
          <p:nvPr/>
        </p:nvSpPr>
        <p:spPr>
          <a:xfrm>
            <a:off x="3994100" y="503504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80" name="Google Shape;680;p77"/>
          <p:cNvSpPr/>
          <p:nvPr/>
        </p:nvSpPr>
        <p:spPr>
          <a:xfrm>
            <a:off x="3994100" y="530714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681" name="Google Shape;681;p77"/>
          <p:cNvSpPr/>
          <p:nvPr/>
        </p:nvSpPr>
        <p:spPr>
          <a:xfrm>
            <a:off x="5156750" y="503504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82" name="Google Shape;682;p77"/>
          <p:cNvSpPr/>
          <p:nvPr/>
        </p:nvSpPr>
        <p:spPr>
          <a:xfrm>
            <a:off x="5156750" y="530714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83" name="Google Shape;683;p77"/>
          <p:cNvCxnSpPr>
            <a:stCxn id="680" idx="1"/>
          </p:cNvCxnSpPr>
          <p:nvPr/>
        </p:nvCxnSpPr>
        <p:spPr>
          <a:xfrm rot="10800000">
            <a:off x="1865000" y="4764298"/>
            <a:ext cx="2129100" cy="804000"/>
          </a:xfrm>
          <a:prstGeom prst="bentConnector3">
            <a:avLst>
              <a:gd name="adj1" fmla="val 13766"/>
            </a:avLst>
          </a:prstGeom>
          <a:noFill/>
          <a:ln w="28575" cap="flat" cmpd="sng">
            <a:solidFill>
              <a:srgbClr val="990000"/>
            </a:solidFill>
            <a:prstDash val="solid"/>
            <a:round/>
            <a:headEnd type="none" w="sm" len="sm"/>
            <a:tailEnd type="stealth" w="med" len="med"/>
          </a:ln>
        </p:spPr>
      </p:cxnSp>
      <p:sp>
        <p:nvSpPr>
          <p:cNvPr id="684" name="Google Shape;684;p77"/>
          <p:cNvSpPr txBox="1"/>
          <p:nvPr/>
        </p:nvSpPr>
        <p:spPr>
          <a:xfrm>
            <a:off x="3455300" y="5829448"/>
            <a:ext cx="3649500" cy="52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(Will jump to instruction 0, since D &gt; 0)</a:t>
            </a:r>
            <a:endParaRPr sz="1600" b="0" i="0" u="none" strike="noStrike" cap="none" dirty="0">
              <a:solidFill>
                <a:srgbClr val="000000"/>
              </a:solidFill>
              <a:latin typeface="Calibri"/>
              <a:ea typeface="Calibri"/>
              <a:cs typeface="Calibri"/>
              <a:sym typeface="Calibri"/>
            </a:endParaRPr>
          </a:p>
        </p:txBody>
      </p:sp>
      <p:sp>
        <p:nvSpPr>
          <p:cNvPr id="685" name="Google Shape;685;p77"/>
          <p:cNvSpPr/>
          <p:nvPr/>
        </p:nvSpPr>
        <p:spPr>
          <a:xfrm>
            <a:off x="399410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86" name="Google Shape;686;p77"/>
          <p:cNvSpPr/>
          <p:nvPr/>
        </p:nvSpPr>
        <p:spPr>
          <a:xfrm>
            <a:off x="399410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2</a:t>
            </a:r>
            <a:endParaRPr sz="2000" b="1" i="0" u="none" strike="noStrike" cap="none">
              <a:solidFill>
                <a:srgbClr val="000000"/>
              </a:solidFill>
              <a:latin typeface="Courier New"/>
              <a:ea typeface="Courier New"/>
              <a:cs typeface="Courier New"/>
              <a:sym typeface="Courier New"/>
            </a:endParaRPr>
          </a:p>
        </p:txBody>
      </p:sp>
      <p:sp>
        <p:nvSpPr>
          <p:cNvPr id="687" name="Google Shape;687;p77"/>
          <p:cNvSpPr/>
          <p:nvPr/>
        </p:nvSpPr>
        <p:spPr>
          <a:xfrm>
            <a:off x="515675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88" name="Google Shape;688;p77"/>
          <p:cNvSpPr/>
          <p:nvPr/>
        </p:nvSpPr>
        <p:spPr>
          <a:xfrm>
            <a:off x="515675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89" name="Google Shape;689;p77"/>
          <p:cNvCxnSpPr>
            <a:stCxn id="686" idx="1"/>
          </p:cNvCxnSpPr>
          <p:nvPr/>
        </p:nvCxnSpPr>
        <p:spPr>
          <a:xfrm flipH="1">
            <a:off x="1865000" y="3969504"/>
            <a:ext cx="2129100" cy="428100"/>
          </a:xfrm>
          <a:prstGeom prst="bentConnector3">
            <a:avLst>
              <a:gd name="adj1" fmla="val 12854"/>
            </a:avLst>
          </a:prstGeom>
          <a:noFill/>
          <a:ln w="28575" cap="flat" cmpd="sng">
            <a:solidFill>
              <a:srgbClr val="990000"/>
            </a:solidFill>
            <a:prstDash val="solid"/>
            <a:round/>
            <a:headEnd type="none" w="sm" len="sm"/>
            <a:tailEnd type="stealth" w="med" len="med"/>
          </a:ln>
        </p:spPr>
      </p:cxnSp>
      <p:sp>
        <p:nvSpPr>
          <p:cNvPr id="690" name="Google Shape;690;p77"/>
          <p:cNvSpPr/>
          <p:nvPr/>
        </p:nvSpPr>
        <p:spPr>
          <a:xfrm>
            <a:off x="399410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91" name="Google Shape;691;p77"/>
          <p:cNvSpPr/>
          <p:nvPr/>
        </p:nvSpPr>
        <p:spPr>
          <a:xfrm>
            <a:off x="399410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55</a:t>
            </a:r>
            <a:endParaRPr sz="2000" b="1" i="0" u="none" strike="noStrike" cap="none">
              <a:solidFill>
                <a:srgbClr val="000000"/>
              </a:solidFill>
              <a:latin typeface="Courier New"/>
              <a:ea typeface="Courier New"/>
              <a:cs typeface="Courier New"/>
              <a:sym typeface="Courier New"/>
            </a:endParaRPr>
          </a:p>
        </p:txBody>
      </p:sp>
      <p:sp>
        <p:nvSpPr>
          <p:cNvPr id="692" name="Google Shape;692;p77"/>
          <p:cNvSpPr/>
          <p:nvPr/>
        </p:nvSpPr>
        <p:spPr>
          <a:xfrm>
            <a:off x="515675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93" name="Google Shape;693;p77"/>
          <p:cNvSpPr/>
          <p:nvPr/>
        </p:nvSpPr>
        <p:spPr>
          <a:xfrm>
            <a:off x="515675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94" name="Google Shape;694;p77"/>
          <p:cNvCxnSpPr>
            <a:stCxn id="691" idx="1"/>
          </p:cNvCxnSpPr>
          <p:nvPr/>
        </p:nvCxnSpPr>
        <p:spPr>
          <a:xfrm flipH="1">
            <a:off x="1874900" y="2230272"/>
            <a:ext cx="2119200" cy="1441200"/>
          </a:xfrm>
          <a:prstGeom prst="bentConnector3">
            <a:avLst>
              <a:gd name="adj1" fmla="val 11429"/>
            </a:avLst>
          </a:prstGeom>
          <a:noFill/>
          <a:ln w="28575" cap="flat" cmpd="sng">
            <a:solidFill>
              <a:srgbClr val="990000"/>
            </a:solidFill>
            <a:prstDash val="solid"/>
            <a:round/>
            <a:headEnd type="none" w="sm" len="sm"/>
            <a:tailEnd type="stealth"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98"/>
        <p:cNvGrpSpPr/>
        <p:nvPr/>
      </p:nvGrpSpPr>
      <p:grpSpPr>
        <a:xfrm>
          <a:off x="0" y="0"/>
          <a:ext cx="0" cy="0"/>
          <a:chOff x="0" y="0"/>
          <a:chExt cx="0" cy="0"/>
        </a:xfrm>
      </p:grpSpPr>
      <p:sp>
        <p:nvSpPr>
          <p:cNvPr id="699" name="Google Shape;699;p7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5: Tools</a:t>
            </a:r>
            <a:endParaRPr dirty="0"/>
          </a:p>
        </p:txBody>
      </p:sp>
      <p:sp>
        <p:nvSpPr>
          <p:cNvPr id="700" name="Google Shape;700;p7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Running a Test Script</a:t>
            </a:r>
            <a:br>
              <a:rPr lang="en-US"/>
            </a:br>
            <a:r>
              <a:rPr lang="en-US"/>
              <a:t>(recommended flow):</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endParaRPr/>
          </a:p>
          <a:p>
            <a:pPr marL="0" lvl="0" indent="0" algn="l" rtl="0">
              <a:lnSpc>
                <a:spcPct val="110000"/>
              </a:lnSpc>
              <a:spcBef>
                <a:spcPts val="440"/>
              </a:spcBef>
              <a:spcAft>
                <a:spcPts val="0"/>
              </a:spcAft>
              <a:buSzPts val="2080"/>
              <a:buNone/>
            </a:pPr>
            <a:endParaRPr/>
          </a:p>
          <a:p>
            <a:pPr marL="347472" lvl="0" indent="-347472" algn="l" rtl="0">
              <a:lnSpc>
                <a:spcPct val="110000"/>
              </a:lnSpc>
              <a:spcBef>
                <a:spcPts val="440"/>
              </a:spcBef>
              <a:spcAft>
                <a:spcPts val="0"/>
              </a:spcAft>
              <a:buSzPts val="2080"/>
              <a:buFont typeface="Noto Sans Symbols"/>
              <a:buChar char="❖"/>
            </a:pPr>
            <a:r>
              <a:rPr lang="en-US"/>
              <a:t>Quickly Iterating or Experimenting:</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701" name="Google Shape;701;p7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pic>
        <p:nvPicPr>
          <p:cNvPr id="702" name="Google Shape;702;p78"/>
          <p:cNvPicPr preferRelativeResize="0"/>
          <p:nvPr/>
        </p:nvPicPr>
        <p:blipFill rotWithShape="1">
          <a:blip r:embed="rId3">
            <a:alphaModFix/>
          </a:blip>
          <a:srcRect/>
          <a:stretch/>
        </p:blipFill>
        <p:spPr>
          <a:xfrm>
            <a:off x="2658321" y="2571536"/>
            <a:ext cx="1566950" cy="1132474"/>
          </a:xfrm>
          <a:prstGeom prst="rect">
            <a:avLst/>
          </a:prstGeom>
          <a:noFill/>
          <a:ln>
            <a:noFill/>
          </a:ln>
        </p:spPr>
      </p:pic>
      <p:pic>
        <p:nvPicPr>
          <p:cNvPr id="703" name="Google Shape;703;p78"/>
          <p:cNvPicPr preferRelativeResize="0"/>
          <p:nvPr/>
        </p:nvPicPr>
        <p:blipFill rotWithShape="1">
          <a:blip r:embed="rId4">
            <a:alphaModFix/>
          </a:blip>
          <a:srcRect/>
          <a:stretch/>
        </p:blipFill>
        <p:spPr>
          <a:xfrm>
            <a:off x="6310746" y="2571536"/>
            <a:ext cx="1566950" cy="1132474"/>
          </a:xfrm>
          <a:prstGeom prst="rect">
            <a:avLst/>
          </a:prstGeom>
          <a:noFill/>
          <a:ln>
            <a:noFill/>
          </a:ln>
        </p:spPr>
      </p:pic>
      <p:sp>
        <p:nvSpPr>
          <p:cNvPr id="704" name="Google Shape;704;p78"/>
          <p:cNvSpPr/>
          <p:nvPr/>
        </p:nvSpPr>
        <p:spPr>
          <a:xfrm>
            <a:off x="805996" y="2802661"/>
            <a:ext cx="1340400" cy="670200"/>
          </a:xfrm>
          <a:prstGeom prst="rect">
            <a:avLst/>
          </a:prstGeom>
          <a:solidFill>
            <a:srgbClr val="EFEFEF"/>
          </a:solidFill>
          <a:ln w="9525" cap="flat" cmpd="sng">
            <a:solidFill>
              <a:schemeClr val="dk2"/>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Max.asm</a:t>
            </a:r>
            <a:endParaRPr sz="1400" b="1" i="0" u="none" strike="noStrike" cap="none">
              <a:solidFill>
                <a:srgbClr val="000000"/>
              </a:solidFill>
              <a:latin typeface="Courier New"/>
              <a:ea typeface="Courier New"/>
              <a:cs typeface="Courier New"/>
              <a:sym typeface="Courier New"/>
            </a:endParaRPr>
          </a:p>
        </p:txBody>
      </p:sp>
      <p:sp>
        <p:nvSpPr>
          <p:cNvPr id="705" name="Google Shape;705;p78"/>
          <p:cNvSpPr/>
          <p:nvPr/>
        </p:nvSpPr>
        <p:spPr>
          <a:xfrm>
            <a:off x="4597809" y="2802674"/>
            <a:ext cx="1340400" cy="670200"/>
          </a:xfrm>
          <a:prstGeom prst="rect">
            <a:avLst/>
          </a:prstGeom>
          <a:solidFill>
            <a:srgbClr val="EFEFEF"/>
          </a:solidFill>
          <a:ln w="9525" cap="flat" cmpd="sng">
            <a:solidFill>
              <a:schemeClr val="dk2"/>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Max.hack</a:t>
            </a:r>
            <a:endParaRPr sz="1400" b="1" i="0" u="none" strike="noStrike" cap="none">
              <a:solidFill>
                <a:srgbClr val="000000"/>
              </a:solidFill>
              <a:latin typeface="Courier New"/>
              <a:ea typeface="Courier New"/>
              <a:cs typeface="Courier New"/>
              <a:sym typeface="Courier New"/>
            </a:endParaRPr>
          </a:p>
        </p:txBody>
      </p:sp>
      <p:sp>
        <p:nvSpPr>
          <p:cNvPr id="706" name="Google Shape;706;p78"/>
          <p:cNvSpPr/>
          <p:nvPr/>
        </p:nvSpPr>
        <p:spPr>
          <a:xfrm>
            <a:off x="5983633" y="2982374"/>
            <a:ext cx="281700" cy="3108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78"/>
          <p:cNvSpPr/>
          <p:nvPr/>
        </p:nvSpPr>
        <p:spPr>
          <a:xfrm>
            <a:off x="4270708" y="2982361"/>
            <a:ext cx="281700" cy="3108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78"/>
          <p:cNvSpPr/>
          <p:nvPr/>
        </p:nvSpPr>
        <p:spPr>
          <a:xfrm>
            <a:off x="2261520" y="2982374"/>
            <a:ext cx="281700" cy="3108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78"/>
          <p:cNvSpPr txBox="1"/>
          <p:nvPr/>
        </p:nvSpPr>
        <p:spPr>
          <a:xfrm>
            <a:off x="2658346" y="3607486"/>
            <a:ext cx="15669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Assembler</a:t>
            </a:r>
            <a:endParaRPr sz="1600" b="1" i="0" u="none" strike="noStrike" cap="none">
              <a:solidFill>
                <a:srgbClr val="000000"/>
              </a:solidFill>
              <a:latin typeface="Calibri"/>
              <a:ea typeface="Calibri"/>
              <a:cs typeface="Calibri"/>
              <a:sym typeface="Calibri"/>
            </a:endParaRPr>
          </a:p>
        </p:txBody>
      </p:sp>
      <p:sp>
        <p:nvSpPr>
          <p:cNvPr id="710" name="Google Shape;710;p78"/>
          <p:cNvSpPr txBox="1"/>
          <p:nvPr/>
        </p:nvSpPr>
        <p:spPr>
          <a:xfrm>
            <a:off x="6310771" y="3607486"/>
            <a:ext cx="15669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CPUEmulator</a:t>
            </a:r>
            <a:endParaRPr sz="1600" b="1" i="0" u="none" strike="noStrike" cap="none">
              <a:solidFill>
                <a:srgbClr val="000000"/>
              </a:solidFill>
              <a:latin typeface="Calibri"/>
              <a:ea typeface="Calibri"/>
              <a:cs typeface="Calibri"/>
              <a:sym typeface="Calibri"/>
            </a:endParaRPr>
          </a:p>
        </p:txBody>
      </p:sp>
      <p:sp>
        <p:nvSpPr>
          <p:cNvPr id="711" name="Google Shape;711;p78"/>
          <p:cNvSpPr/>
          <p:nvPr/>
        </p:nvSpPr>
        <p:spPr>
          <a:xfrm>
            <a:off x="5701771" y="1358036"/>
            <a:ext cx="2448000" cy="833100"/>
          </a:xfrm>
          <a:prstGeom prst="wedgeRectCallout">
            <a:avLst>
              <a:gd name="adj1" fmla="val -48016"/>
              <a:gd name="adj2" fmla="val 104433"/>
            </a:avLst>
          </a:prstGeom>
          <a:solidFill>
            <a:srgbClr val="B6D7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test scripts use the .hack files directly! Don’t let your .asm and .hack get out of sync!</a:t>
            </a:r>
            <a:endParaRPr sz="1400" b="0" i="0" u="none" strike="noStrike" cap="none">
              <a:solidFill>
                <a:srgbClr val="000000"/>
              </a:solidFill>
              <a:latin typeface="Calibri"/>
              <a:ea typeface="Calibri"/>
              <a:cs typeface="Calibri"/>
              <a:sym typeface="Calibri"/>
            </a:endParaRPr>
          </a:p>
        </p:txBody>
      </p:sp>
      <p:pic>
        <p:nvPicPr>
          <p:cNvPr id="712" name="Google Shape;712;p78"/>
          <p:cNvPicPr preferRelativeResize="0"/>
          <p:nvPr/>
        </p:nvPicPr>
        <p:blipFill rotWithShape="1">
          <a:blip r:embed="rId4">
            <a:alphaModFix/>
          </a:blip>
          <a:srcRect/>
          <a:stretch/>
        </p:blipFill>
        <p:spPr>
          <a:xfrm>
            <a:off x="6310746" y="4758059"/>
            <a:ext cx="1566950" cy="1132474"/>
          </a:xfrm>
          <a:prstGeom prst="rect">
            <a:avLst/>
          </a:prstGeom>
          <a:noFill/>
          <a:ln>
            <a:noFill/>
          </a:ln>
        </p:spPr>
      </p:pic>
      <p:sp>
        <p:nvSpPr>
          <p:cNvPr id="713" name="Google Shape;713;p78"/>
          <p:cNvSpPr/>
          <p:nvPr/>
        </p:nvSpPr>
        <p:spPr>
          <a:xfrm>
            <a:off x="805996" y="4989184"/>
            <a:ext cx="1340400" cy="670200"/>
          </a:xfrm>
          <a:prstGeom prst="rect">
            <a:avLst/>
          </a:prstGeom>
          <a:solidFill>
            <a:srgbClr val="EFEFEF"/>
          </a:solidFill>
          <a:ln w="9525" cap="flat" cmpd="sng">
            <a:solidFill>
              <a:schemeClr val="dk2"/>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Max.asm</a:t>
            </a:r>
            <a:endParaRPr sz="1400" b="1" i="0" u="none" strike="noStrike" cap="none">
              <a:solidFill>
                <a:srgbClr val="000000"/>
              </a:solidFill>
              <a:latin typeface="Courier New"/>
              <a:ea typeface="Courier New"/>
              <a:cs typeface="Courier New"/>
              <a:sym typeface="Courier New"/>
            </a:endParaRPr>
          </a:p>
        </p:txBody>
      </p:sp>
      <p:sp>
        <p:nvSpPr>
          <p:cNvPr id="714" name="Google Shape;714;p78"/>
          <p:cNvSpPr/>
          <p:nvPr/>
        </p:nvSpPr>
        <p:spPr>
          <a:xfrm>
            <a:off x="2261530" y="5168884"/>
            <a:ext cx="3930000" cy="3108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78"/>
          <p:cNvSpPr txBox="1"/>
          <p:nvPr/>
        </p:nvSpPr>
        <p:spPr>
          <a:xfrm>
            <a:off x="6310771" y="5790934"/>
            <a:ext cx="15669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CPUEmulator</a:t>
            </a:r>
            <a:endParaRPr sz="1600" b="1" i="0" u="none" strike="noStrike" cap="none">
              <a:solidFill>
                <a:srgbClr val="000000"/>
              </a:solidFill>
              <a:latin typeface="Calibri"/>
              <a:ea typeface="Calibri"/>
              <a:cs typeface="Calibri"/>
              <a:sym typeface="Calibri"/>
            </a:endParaRPr>
          </a:p>
        </p:txBody>
      </p:sp>
      <p:sp>
        <p:nvSpPr>
          <p:cNvPr id="716" name="Google Shape;716;p78"/>
          <p:cNvSpPr/>
          <p:nvPr/>
        </p:nvSpPr>
        <p:spPr>
          <a:xfrm>
            <a:off x="3388321" y="5990309"/>
            <a:ext cx="2448000" cy="590400"/>
          </a:xfrm>
          <a:prstGeom prst="wedgeRectCallout">
            <a:avLst>
              <a:gd name="adj1" fmla="val 73471"/>
              <a:gd name="adj2" fmla="val -44923"/>
            </a:avLst>
          </a:prstGeom>
          <a:solidFill>
            <a:srgbClr val="B6D7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Can still “run” the program, even without a script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720"/>
        <p:cNvGrpSpPr/>
        <p:nvPr/>
      </p:nvGrpSpPr>
      <p:grpSpPr>
        <a:xfrm>
          <a:off x="0" y="0"/>
          <a:ext cx="0" cy="0"/>
          <a:chOff x="0" y="0"/>
          <a:chExt cx="0" cy="0"/>
        </a:xfrm>
      </p:grpSpPr>
      <p:sp>
        <p:nvSpPr>
          <p:cNvPr id="721" name="Google Shape;721;p7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Tools Exercise: Run SimpleAdd.tst</a:t>
            </a:r>
            <a:endParaRPr/>
          </a:p>
        </p:txBody>
      </p:sp>
      <p:sp>
        <p:nvSpPr>
          <p:cNvPr id="722" name="Google Shape;722;p7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In GitLab, a </a:t>
            </a:r>
            <a:r>
              <a:rPr lang="en-US" b="1">
                <a:latin typeface="Courier New"/>
                <a:ea typeface="Courier New"/>
                <a:cs typeface="Courier New"/>
                <a:sym typeface="Courier New"/>
              </a:rPr>
              <a:t>projects/lecture/</a:t>
            </a:r>
            <a:r>
              <a:rPr lang="en-US"/>
              <a:t> folder was added with a </a:t>
            </a:r>
            <a:r>
              <a:rPr lang="en-US" b="1">
                <a:latin typeface="Courier New"/>
                <a:ea typeface="Courier New"/>
                <a:cs typeface="Courier New"/>
                <a:sym typeface="Courier New"/>
              </a:rPr>
              <a:t>SimpleAdd.asm</a:t>
            </a:r>
            <a:r>
              <a:rPr lang="en-US"/>
              <a:t> example</a:t>
            </a:r>
            <a:endParaRPr/>
          </a:p>
          <a:p>
            <a:pPr marL="640080" lvl="1" indent="-129794" algn="l" rtl="0">
              <a:lnSpc>
                <a:spcPct val="110000"/>
              </a:lnSpc>
              <a:spcBef>
                <a:spcPts val="24"/>
              </a:spcBef>
              <a:spcAft>
                <a:spcPts val="0"/>
              </a:spcAft>
              <a:buSzPts val="2420"/>
              <a:buNone/>
            </a:pPr>
            <a:endParaRPr/>
          </a:p>
          <a:p>
            <a:pPr marL="347472" lvl="0" indent="-347472" algn="l" rtl="0">
              <a:lnSpc>
                <a:spcPct val="110000"/>
              </a:lnSpc>
              <a:spcBef>
                <a:spcPts val="440"/>
              </a:spcBef>
              <a:spcAft>
                <a:spcPts val="0"/>
              </a:spcAft>
              <a:buSzPts val="2080"/>
              <a:buFont typeface="Noto Sans Symbols"/>
              <a:buChar char="❖"/>
            </a:pPr>
            <a:r>
              <a:rPr lang="en-US"/>
              <a:t>Open the assembly file </a:t>
            </a:r>
            <a:r>
              <a:rPr lang="en-US" b="1">
                <a:latin typeface="Courier New"/>
                <a:ea typeface="Courier New"/>
                <a:cs typeface="Courier New"/>
                <a:sym typeface="Courier New"/>
              </a:rPr>
              <a:t>SimpleAdd.asm</a:t>
            </a:r>
            <a:r>
              <a:rPr lang="en-US"/>
              <a:t>. What does this program do?</a:t>
            </a:r>
            <a:endParaRPr/>
          </a:p>
          <a:p>
            <a:pPr marL="640080" lvl="1" indent="-129794" algn="l" rtl="0">
              <a:lnSpc>
                <a:spcPct val="110000"/>
              </a:lnSpc>
              <a:spcBef>
                <a:spcPts val="24"/>
              </a:spcBef>
              <a:spcAft>
                <a:spcPts val="0"/>
              </a:spcAft>
              <a:buSzPts val="2420"/>
              <a:buNone/>
            </a:pPr>
            <a:endParaRPr/>
          </a:p>
          <a:p>
            <a:pPr marL="347472" lvl="0" indent="-347472" algn="l" rtl="0">
              <a:lnSpc>
                <a:spcPct val="110000"/>
              </a:lnSpc>
              <a:spcBef>
                <a:spcPts val="440"/>
              </a:spcBef>
              <a:spcAft>
                <a:spcPts val="0"/>
              </a:spcAft>
              <a:buSzPts val="2080"/>
              <a:buFont typeface="Noto Sans Symbols"/>
              <a:buChar char="❖"/>
            </a:pPr>
            <a:r>
              <a:rPr lang="en-US"/>
              <a:t>Assemble </a:t>
            </a:r>
            <a:r>
              <a:rPr lang="en-US" b="1">
                <a:latin typeface="Courier New"/>
                <a:ea typeface="Courier New"/>
                <a:cs typeface="Courier New"/>
                <a:sym typeface="Courier New"/>
              </a:rPr>
              <a:t>SimpleAdd.asm</a:t>
            </a:r>
            <a:r>
              <a:rPr lang="en-US"/>
              <a:t> using the Assembler to produce </a:t>
            </a:r>
            <a:r>
              <a:rPr lang="en-US" b="1">
                <a:latin typeface="Courier New"/>
                <a:ea typeface="Courier New"/>
                <a:cs typeface="Courier New"/>
                <a:sym typeface="Courier New"/>
              </a:rPr>
              <a:t>SimpleAdd.hack</a:t>
            </a:r>
            <a:endParaRPr b="1">
              <a:latin typeface="Courier New"/>
              <a:ea typeface="Courier New"/>
              <a:cs typeface="Courier New"/>
              <a:sym typeface="Courier New"/>
            </a:endParaRPr>
          </a:p>
          <a:p>
            <a:pPr marL="0" lvl="0" indent="0" algn="l" rtl="0">
              <a:lnSpc>
                <a:spcPct val="110000"/>
              </a:lnSpc>
              <a:spcBef>
                <a:spcPts val="440"/>
              </a:spcBef>
              <a:spcAft>
                <a:spcPts val="0"/>
              </a:spcAft>
              <a:buSzPts val="2080"/>
              <a:buNone/>
            </a:pPr>
            <a:endParaRPr/>
          </a:p>
          <a:p>
            <a:pPr marL="347472" lvl="0" indent="-347472" algn="l" rtl="0">
              <a:lnSpc>
                <a:spcPct val="110000"/>
              </a:lnSpc>
              <a:spcBef>
                <a:spcPts val="440"/>
              </a:spcBef>
              <a:spcAft>
                <a:spcPts val="0"/>
              </a:spcAft>
              <a:buSzPts val="2080"/>
              <a:buFont typeface="Noto Sans Symbols"/>
              <a:buChar char="❖"/>
            </a:pPr>
            <a:r>
              <a:rPr lang="en-US"/>
              <a:t>Run </a:t>
            </a:r>
            <a:r>
              <a:rPr lang="en-US" b="1">
                <a:latin typeface="Courier New"/>
                <a:ea typeface="Courier New"/>
                <a:cs typeface="Courier New"/>
                <a:sym typeface="Courier New"/>
              </a:rPr>
              <a:t>SimpleAdd.tst</a:t>
            </a:r>
            <a:r>
              <a:rPr lang="en-US">
                <a:latin typeface="Calibri"/>
                <a:ea typeface="Calibri"/>
                <a:cs typeface="Calibri"/>
                <a:sym typeface="Calibri"/>
              </a:rPr>
              <a:t> </a:t>
            </a:r>
            <a:r>
              <a:rPr lang="en-US"/>
              <a:t>using the CPUEmulator and verify there are no errors</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723" name="Google Shape;723;p7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7 Wrap-up</a:t>
            </a:r>
            <a:endParaRPr dirty="0"/>
          </a:p>
        </p:txBody>
      </p:sp>
      <p:sp>
        <p:nvSpPr>
          <p:cNvPr id="740" name="Google Shape;740;p81"/>
          <p:cNvSpPr txBox="1">
            <a:spLocks noGrp="1"/>
          </p:cNvSpPr>
          <p:nvPr>
            <p:ph type="body" idx="1"/>
          </p:nvPr>
        </p:nvSpPr>
        <p:spPr>
          <a:xfrm>
            <a:off x="396875" y="1362075"/>
            <a:ext cx="81807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Project Reminders</a:t>
            </a:r>
            <a:endParaRPr dirty="0"/>
          </a:p>
          <a:p>
            <a:pPr marL="640080" lvl="1" indent="-283464" algn="l" rtl="0">
              <a:lnSpc>
                <a:spcPct val="110000"/>
              </a:lnSpc>
              <a:spcBef>
                <a:spcPts val="24"/>
              </a:spcBef>
              <a:spcAft>
                <a:spcPts val="0"/>
              </a:spcAft>
              <a:buSzPts val="2420"/>
              <a:buChar char="▪"/>
            </a:pPr>
            <a:r>
              <a:rPr lang="en-US" dirty="0"/>
              <a:t>Project 3 grades released by Thursday (feedback on </a:t>
            </a:r>
            <a:r>
              <a:rPr lang="en-US" dirty="0" err="1"/>
              <a:t>Gradescope</a:t>
            </a:r>
            <a:r>
              <a:rPr lang="en-US" dirty="0"/>
              <a:t>)</a:t>
            </a:r>
          </a:p>
          <a:p>
            <a:pPr marL="640080" lvl="1" indent="-283464" algn="l" rtl="0">
              <a:lnSpc>
                <a:spcPct val="110000"/>
              </a:lnSpc>
              <a:spcBef>
                <a:spcPts val="24"/>
              </a:spcBef>
              <a:spcAft>
                <a:spcPts val="0"/>
              </a:spcAft>
              <a:buSzPts val="2420"/>
              <a:buChar char="▪"/>
            </a:pPr>
            <a:r>
              <a:rPr lang="en-US" b="1" dirty="0">
                <a:solidFill>
                  <a:srgbClr val="FF0000"/>
                </a:solidFill>
              </a:rPr>
              <a:t>Project 4 due Thursday (4/21) at 11:59pm PDT</a:t>
            </a:r>
            <a:endParaRPr dirty="0">
              <a:solidFill>
                <a:srgbClr val="FF0000"/>
              </a:solidFill>
            </a:endParaRPr>
          </a:p>
          <a:p>
            <a:pPr marL="356616" lvl="1" indent="0" algn="l" rtl="0">
              <a:lnSpc>
                <a:spcPct val="110000"/>
              </a:lnSpc>
              <a:spcBef>
                <a:spcPts val="24"/>
              </a:spcBef>
              <a:spcAft>
                <a:spcPts val="0"/>
              </a:spcAft>
              <a:buSzPts val="2420"/>
              <a:buNone/>
            </a:pPr>
            <a:endParaRPr sz="1700" dirty="0"/>
          </a:p>
          <a:p>
            <a:pPr marL="347472" lvl="0" indent="-347472" algn="l" rtl="0">
              <a:lnSpc>
                <a:spcPct val="110000"/>
              </a:lnSpc>
              <a:spcBef>
                <a:spcPts val="440"/>
              </a:spcBef>
              <a:spcAft>
                <a:spcPts val="0"/>
              </a:spcAft>
              <a:buSzPts val="2080"/>
              <a:buFont typeface="Noto Sans Symbols"/>
              <a:buChar char="❖"/>
            </a:pPr>
            <a:r>
              <a:rPr lang="en-US" dirty="0"/>
              <a:t>Project Scores and Late Days are updated weekly and can be viewed on Canvas under “Assignments”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Lecture 8 Reading: </a:t>
            </a:r>
            <a:r>
              <a:rPr lang="en-US" dirty="0">
                <a:solidFill>
                  <a:srgbClr val="0661C4"/>
                </a:solidFill>
                <a:hlinkClick r:id="rId3">
                  <a:extLst>
                    <a:ext uri="{A12FA001-AC4F-418D-AE19-62706E023703}">
                      <ahyp:hlinkClr xmlns:ahyp="http://schemas.microsoft.com/office/drawing/2018/hyperlinkcolor" val="tx"/>
                    </a:ext>
                  </a:extLst>
                </a:hlinkClick>
              </a:rPr>
              <a:t>Final Memory Chip</a:t>
            </a:r>
            <a:endParaRPr dirty="0">
              <a:solidFill>
                <a:srgbClr val="0661C4"/>
              </a:solidFill>
            </a:endParaRPr>
          </a:p>
        </p:txBody>
      </p:sp>
      <p:sp>
        <p:nvSpPr>
          <p:cNvPr id="741" name="Google Shape;741;p8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a:solidFill>
                  <a:schemeClr val="dk1"/>
                </a:solidFill>
                <a:latin typeface="Calibri"/>
                <a:ea typeface="Calibri"/>
                <a:cs typeface="Calibri"/>
                <a:sym typeface="Calibri"/>
              </a:rPr>
              <a:t>HOW</a:t>
            </a:r>
            <a:endParaRPr sz="2400" b="1" i="0" u="none" strike="noStrike" cap="none">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a:solidFill>
                  <a:srgbClr val="085631"/>
                </a:solidFill>
                <a:highlight>
                  <a:srgbClr val="FFFF00"/>
                </a:highlight>
                <a:latin typeface="Calibri"/>
                <a:ea typeface="Calibri"/>
                <a:cs typeface="Calibri"/>
                <a:sym typeface="Calibri"/>
              </a:rPr>
              <a:t>Highlighting</a:t>
            </a:r>
            <a:r>
              <a:rPr lang="en-US" sz="1800" b="0" i="0" u="none" strike="noStrike" cap="none">
                <a:solidFill>
                  <a:srgbClr val="085631"/>
                </a:solidFill>
                <a:latin typeface="Calibri"/>
                <a:ea typeface="Calibri"/>
                <a:cs typeface="Calibri"/>
                <a:sym typeface="Calibri"/>
              </a:rPr>
              <a:t>, </a:t>
            </a:r>
            <a:r>
              <a:rPr lang="en-US" sz="1800" b="0" i="0" u="sng" strike="noStrike" cap="none">
                <a:solidFill>
                  <a:srgbClr val="085631"/>
                </a:solidFill>
                <a:latin typeface="Calibri"/>
                <a:ea typeface="Calibri"/>
                <a:cs typeface="Calibri"/>
                <a:sym typeface="Calibri"/>
              </a:rPr>
              <a:t>underlining</a:t>
            </a:r>
            <a:r>
              <a:rPr lang="en-US" sz="1800" b="0" i="0" u="none" strike="noStrike" cap="none">
                <a:solidFill>
                  <a:srgbClr val="085631"/>
                </a:solidFill>
                <a:latin typeface="Calibri"/>
                <a:ea typeface="Calibri"/>
                <a:cs typeface="Calibri"/>
                <a:sym typeface="Calibri"/>
              </a:rPr>
              <a:t> or using [brackets] to note key points or ideas</a:t>
            </a:r>
            <a:endParaRPr sz="1400" b="0" i="0" u="none" strike="noStrike" cap="none">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0A5394"/>
              </a:buClr>
              <a:buSzPts val="1800"/>
              <a:buFont typeface="Noto Sans Symbols"/>
              <a:buChar char="▪"/>
            </a:pPr>
            <a:r>
              <a:rPr lang="en-US" sz="1800" b="0" i="0" u="none" strike="noStrike" cap="none">
                <a:solidFill>
                  <a:srgbClr val="0B5394"/>
                </a:solidFill>
                <a:latin typeface="Calibri"/>
                <a:ea typeface="Calibri"/>
                <a:cs typeface="Calibri"/>
                <a:sym typeface="Calibri"/>
              </a:rPr>
              <a:t>Circling unfamiliar words or confusing parts of the text</a:t>
            </a:r>
            <a:endParaRPr sz="1400" b="0" i="0" u="none" strike="noStrike" cap="none">
              <a:solidFill>
                <a:srgbClr val="000000"/>
              </a:solidFill>
              <a:latin typeface="Arial"/>
              <a:ea typeface="Arial"/>
              <a:cs typeface="Arial"/>
              <a:sym typeface="Arial"/>
            </a:endParaRPr>
          </a:p>
          <a:p>
            <a:pPr marL="356616" marR="0" lvl="1" indent="0" algn="l" rtl="0">
              <a:lnSpc>
                <a:spcPct val="100000"/>
              </a:lnSpc>
              <a:spcBef>
                <a:spcPts val="24"/>
              </a:spcBef>
              <a:spcAft>
                <a:spcPts val="0"/>
              </a:spcAft>
              <a:buClr>
                <a:srgbClr val="000000"/>
              </a:buClr>
              <a:buSzPts val="1800"/>
              <a:buFont typeface="Arial"/>
              <a:buNone/>
            </a:pPr>
            <a:endParaRPr sz="1800" b="0" i="0" u="none" strike="noStrike" cap="none">
              <a:solidFill>
                <a:srgbClr val="0B5394"/>
              </a:solidFill>
              <a:latin typeface="Calibri"/>
              <a:ea typeface="Calibri"/>
              <a:cs typeface="Calibri"/>
              <a:sym typeface="Calibri"/>
            </a:endParaRPr>
          </a:p>
          <a:p>
            <a:pPr marL="640080" marR="0" lvl="1" indent="-169164" algn="l" rtl="0">
              <a:lnSpc>
                <a:spcPct val="100000"/>
              </a:lnSpc>
              <a:spcBef>
                <a:spcPts val="24"/>
              </a:spcBef>
              <a:spcAft>
                <a:spcPts val="0"/>
              </a:spcAft>
              <a:buClr>
                <a:srgbClr val="085631"/>
              </a:buClr>
              <a:buSzPts val="1800"/>
              <a:buFont typeface="Noto Sans Symbols"/>
              <a:buNone/>
            </a:pPr>
            <a:endParaRPr sz="1800" b="0" i="0" u="none" strike="noStrike" cap="none">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 name="Google Shape;100;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101" name="Google Shape;101;p7"/>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pic>
        <p:nvPicPr>
          <p:cNvPr id="102" name="Google Shape;102;p7"/>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103" name="Google Shape;103;p7"/>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104" name="Google Shape;104;p7"/>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a:solidFill>
                  <a:schemeClr val="dk1"/>
                </a:solidFill>
                <a:latin typeface="Calibri"/>
                <a:ea typeface="Calibri"/>
                <a:cs typeface="Calibri"/>
                <a:sym typeface="Calibri"/>
              </a:rPr>
              <a:t>WHAT</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a:solidFill>
                <a:srgbClr val="F1C232"/>
              </a:solidFill>
              <a:latin typeface="Calibri"/>
              <a:ea typeface="Calibri"/>
              <a:cs typeface="Calibri"/>
              <a:sym typeface="Calibri"/>
            </a:endParaRPr>
          </a:p>
        </p:txBody>
      </p:sp>
      <p:sp>
        <p:nvSpPr>
          <p:cNvPr id="105" name="Google Shape;105;p7"/>
          <p:cNvSpPr/>
          <p:nvPr/>
        </p:nvSpPr>
        <p:spPr>
          <a:xfrm>
            <a:off x="874675" y="4428719"/>
            <a:ext cx="3079500" cy="595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a:solidFill>
                  <a:schemeClr val="dk1"/>
                </a:solidFill>
                <a:latin typeface="Calibri"/>
                <a:ea typeface="Calibri"/>
                <a:cs typeface="Calibri"/>
                <a:sym typeface="Calibri"/>
              </a:rPr>
              <a:t>HOW</a:t>
            </a:r>
            <a:endParaRPr sz="2400" b="1" i="0" u="none" strike="noStrike" cap="none">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a:solidFill>
                  <a:srgbClr val="085631"/>
                </a:solidFill>
                <a:highlight>
                  <a:srgbClr val="FFFF00"/>
                </a:highlight>
                <a:latin typeface="Calibri"/>
                <a:ea typeface="Calibri"/>
                <a:cs typeface="Calibri"/>
                <a:sym typeface="Calibri"/>
              </a:rPr>
              <a:t>Highlighting</a:t>
            </a:r>
            <a:r>
              <a:rPr lang="en-US" sz="1800" b="0" i="0" u="none" strike="noStrike" cap="none">
                <a:solidFill>
                  <a:srgbClr val="085631"/>
                </a:solidFill>
                <a:latin typeface="Calibri"/>
                <a:ea typeface="Calibri"/>
                <a:cs typeface="Calibri"/>
                <a:sym typeface="Calibri"/>
              </a:rPr>
              <a:t>, </a:t>
            </a:r>
            <a:r>
              <a:rPr lang="en-US" sz="1800" b="0" i="0" u="sng" strike="noStrike" cap="none">
                <a:solidFill>
                  <a:srgbClr val="085631"/>
                </a:solidFill>
                <a:latin typeface="Calibri"/>
                <a:ea typeface="Calibri"/>
                <a:cs typeface="Calibri"/>
                <a:sym typeface="Calibri"/>
              </a:rPr>
              <a:t>underlining</a:t>
            </a:r>
            <a:r>
              <a:rPr lang="en-US" sz="1800" b="0" i="0" u="none" strike="noStrike" cap="none">
                <a:solidFill>
                  <a:srgbClr val="085631"/>
                </a:solidFill>
                <a:latin typeface="Calibri"/>
                <a:ea typeface="Calibri"/>
                <a:cs typeface="Calibri"/>
                <a:sym typeface="Calibri"/>
              </a:rPr>
              <a:t> or using [brackets] to note key points or ideas</a:t>
            </a:r>
            <a:endParaRPr sz="1400" b="0" i="0" u="none" strike="noStrike" cap="none">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0A5394"/>
              </a:buClr>
              <a:buSzPts val="1800"/>
              <a:buFont typeface="Noto Sans Symbols"/>
              <a:buChar char="▪"/>
            </a:pPr>
            <a:r>
              <a:rPr lang="en-US" sz="1800" b="0" i="0" u="none" strike="noStrike" cap="none">
                <a:solidFill>
                  <a:srgbClr val="0B5394"/>
                </a:solidFill>
                <a:latin typeface="Calibri"/>
                <a:ea typeface="Calibri"/>
                <a:cs typeface="Calibri"/>
                <a:sym typeface="Calibri"/>
              </a:rPr>
              <a:t>Circling unfamiliar words or confusing parts of the text</a:t>
            </a:r>
            <a:endParaRPr sz="1400" b="0" i="0" u="none" strike="noStrike" cap="none">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4B2A85"/>
              </a:buClr>
              <a:buSzPts val="1800"/>
              <a:buFont typeface="Noto Sans Symbols"/>
              <a:buChar char="▪"/>
            </a:pPr>
            <a:r>
              <a:rPr lang="en-US" sz="1800" b="0" i="1" u="none" strike="noStrike" cap="none">
                <a:solidFill>
                  <a:srgbClr val="4B2A85"/>
                </a:solidFill>
                <a:latin typeface="Calibri"/>
                <a:ea typeface="Calibri"/>
                <a:cs typeface="Calibri"/>
                <a:sym typeface="Calibri"/>
              </a:rPr>
              <a:t>Paraphrasing or summarizing passages/chapters/sections</a:t>
            </a:r>
            <a:endParaRPr sz="1400" b="0" i="0" u="none" strike="noStrike" cap="none">
              <a:solidFill>
                <a:srgbClr val="000000"/>
              </a:solidFill>
              <a:latin typeface="Arial"/>
              <a:ea typeface="Arial"/>
              <a:cs typeface="Arial"/>
              <a:sym typeface="Arial"/>
            </a:endParaRPr>
          </a:p>
          <a:p>
            <a:pPr marL="356616" marR="0" lvl="1" indent="0" algn="l" rtl="0">
              <a:lnSpc>
                <a:spcPct val="100000"/>
              </a:lnSpc>
              <a:spcBef>
                <a:spcPts val="24"/>
              </a:spcBef>
              <a:spcAft>
                <a:spcPts val="0"/>
              </a:spcAft>
              <a:buClr>
                <a:srgbClr val="000000"/>
              </a:buClr>
              <a:buSzPts val="1800"/>
              <a:buFont typeface="Arial"/>
              <a:buNone/>
            </a:pPr>
            <a:endParaRPr sz="1800" b="0" i="0" u="none" strike="noStrike" cap="none">
              <a:solidFill>
                <a:srgbClr val="0B5394"/>
              </a:solidFill>
              <a:latin typeface="Calibri"/>
              <a:ea typeface="Calibri"/>
              <a:cs typeface="Calibri"/>
              <a:sym typeface="Calibri"/>
            </a:endParaRPr>
          </a:p>
          <a:p>
            <a:pPr marL="640080" marR="0" lvl="1" indent="-169164" algn="l" rtl="0">
              <a:lnSpc>
                <a:spcPct val="100000"/>
              </a:lnSpc>
              <a:spcBef>
                <a:spcPts val="24"/>
              </a:spcBef>
              <a:spcAft>
                <a:spcPts val="0"/>
              </a:spcAft>
              <a:buClr>
                <a:srgbClr val="085631"/>
              </a:buClr>
              <a:buSzPts val="1800"/>
              <a:buFont typeface="Noto Sans Symbols"/>
              <a:buNone/>
            </a:pPr>
            <a:endParaRPr sz="1800" b="0" i="0" u="none" strike="noStrike" cap="none">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 name="Google Shape;112;p8"/>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113" name="Google Shape;113;p8"/>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pic>
        <p:nvPicPr>
          <p:cNvPr id="114" name="Google Shape;114;p8"/>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115" name="Google Shape;115;p8"/>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116" name="Google Shape;116;p8"/>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a:solidFill>
                  <a:schemeClr val="dk1"/>
                </a:solidFill>
                <a:latin typeface="Calibri"/>
                <a:ea typeface="Calibri"/>
                <a:cs typeface="Calibri"/>
                <a:sym typeface="Calibri"/>
              </a:rPr>
              <a:t>WHAT</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a:solidFill>
                <a:srgbClr val="F1C232"/>
              </a:solidFill>
              <a:latin typeface="Calibri"/>
              <a:ea typeface="Calibri"/>
              <a:cs typeface="Calibri"/>
              <a:sym typeface="Calibri"/>
            </a:endParaRPr>
          </a:p>
        </p:txBody>
      </p:sp>
      <p:sp>
        <p:nvSpPr>
          <p:cNvPr id="117" name="Google Shape;117;p8"/>
          <p:cNvSpPr/>
          <p:nvPr/>
        </p:nvSpPr>
        <p:spPr>
          <a:xfrm>
            <a:off x="874675" y="4428719"/>
            <a:ext cx="3079500" cy="595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dirty="0">
                <a:solidFill>
                  <a:schemeClr val="dk1"/>
                </a:solidFill>
                <a:latin typeface="Calibri"/>
                <a:ea typeface="Calibri"/>
                <a:cs typeface="Calibri"/>
                <a:sym typeface="Calibri"/>
              </a:rPr>
              <a:t>HOW</a:t>
            </a:r>
            <a:endParaRPr sz="2400" b="1" i="0" u="none" strike="noStrike" cap="none" dirty="0">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dirty="0">
                <a:solidFill>
                  <a:srgbClr val="085631"/>
                </a:solidFill>
                <a:highlight>
                  <a:srgbClr val="FFFF00"/>
                </a:highlight>
                <a:latin typeface="Calibri"/>
                <a:ea typeface="Calibri"/>
                <a:cs typeface="Calibri"/>
                <a:sym typeface="Calibri"/>
              </a:rPr>
              <a:t>Highlighting</a:t>
            </a:r>
            <a:r>
              <a:rPr lang="en-US" sz="1800" b="0" i="0" u="none" strike="noStrike" cap="none" dirty="0">
                <a:solidFill>
                  <a:srgbClr val="085631"/>
                </a:solidFill>
                <a:latin typeface="Calibri"/>
                <a:ea typeface="Calibri"/>
                <a:cs typeface="Calibri"/>
                <a:sym typeface="Calibri"/>
              </a:rPr>
              <a:t>, </a:t>
            </a:r>
            <a:r>
              <a:rPr lang="en-US" sz="1800" b="0" i="0" u="sng" strike="noStrike" cap="none" dirty="0">
                <a:solidFill>
                  <a:srgbClr val="085631"/>
                </a:solidFill>
                <a:latin typeface="Calibri"/>
                <a:ea typeface="Calibri"/>
                <a:cs typeface="Calibri"/>
                <a:sym typeface="Calibri"/>
              </a:rPr>
              <a:t>underlining</a:t>
            </a:r>
            <a:r>
              <a:rPr lang="en-US" sz="1800" b="0" i="0" u="none" strike="noStrike" cap="none" dirty="0">
                <a:solidFill>
                  <a:srgbClr val="085631"/>
                </a:solidFill>
                <a:latin typeface="Calibri"/>
                <a:ea typeface="Calibri"/>
                <a:cs typeface="Calibri"/>
                <a:sym typeface="Calibri"/>
              </a:rPr>
              <a:t> or using [brackets] to note key points or ideas</a:t>
            </a:r>
            <a:endParaRPr sz="1400" b="0" i="0" u="none" strike="noStrike" cap="none" dirty="0">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0A5394"/>
              </a:buClr>
              <a:buSzPts val="1800"/>
              <a:buFont typeface="Noto Sans Symbols"/>
              <a:buChar char="▪"/>
            </a:pPr>
            <a:r>
              <a:rPr lang="en-US" sz="1800" b="0" i="0" u="none" strike="noStrike" cap="none" dirty="0">
                <a:solidFill>
                  <a:srgbClr val="0B5394"/>
                </a:solidFill>
                <a:latin typeface="Calibri"/>
                <a:ea typeface="Calibri"/>
                <a:cs typeface="Calibri"/>
                <a:sym typeface="Calibri"/>
              </a:rPr>
              <a:t>Circling unfamiliar words or confusing parts of the text</a:t>
            </a:r>
            <a:endParaRPr sz="1400" b="0" i="0" u="none" strike="noStrike" cap="none" dirty="0">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4B2A85"/>
              </a:buClr>
              <a:buSzPts val="1800"/>
              <a:buFont typeface="Noto Sans Symbols"/>
              <a:buChar char="▪"/>
            </a:pPr>
            <a:r>
              <a:rPr lang="en-US" sz="1800" b="0" i="1" u="none" strike="noStrike" cap="none" dirty="0">
                <a:solidFill>
                  <a:srgbClr val="4B2A85"/>
                </a:solidFill>
                <a:latin typeface="Calibri"/>
                <a:ea typeface="Calibri"/>
                <a:cs typeface="Calibri"/>
                <a:sym typeface="Calibri"/>
              </a:rPr>
              <a:t>Paraphrasing or summarizing passages/chapters/sections</a:t>
            </a:r>
            <a:endParaRPr sz="1400" b="0" i="0" u="none" strike="noStrike" cap="none" dirty="0">
              <a:solidFill>
                <a:srgbClr val="000000"/>
              </a:solidFill>
              <a:latin typeface="Arial"/>
              <a:ea typeface="Arial"/>
              <a:cs typeface="Arial"/>
              <a:sym typeface="Arial"/>
            </a:endParaRPr>
          </a:p>
          <a:p>
            <a:pPr marL="640080" lvl="1" indent="-283464">
              <a:spcBef>
                <a:spcPts val="24"/>
              </a:spcBef>
              <a:buClr>
                <a:srgbClr val="F1C232"/>
              </a:buClr>
              <a:buSzPts val="1800"/>
              <a:buFont typeface="Noto Sans Symbols"/>
              <a:buChar char="▪"/>
            </a:pPr>
            <a:r>
              <a:rPr lang="en-US" sz="1800" b="0" i="0" u="none" strike="noStrike" cap="none" dirty="0">
                <a:solidFill>
                  <a:srgbClr val="F1C232"/>
                </a:solidFill>
                <a:latin typeface="Calibri"/>
                <a:ea typeface="Calibri"/>
                <a:cs typeface="Calibri"/>
                <a:sym typeface="Calibri"/>
              </a:rPr>
              <a:t>Commenting or reacting to the text </a:t>
            </a:r>
            <a:r>
              <a:rPr lang="en-US" sz="1800" dirty="0">
                <a:solidFill>
                  <a:srgbClr val="F1C232"/>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40080" marR="0" lvl="1" indent="-169164" algn="l" rtl="0">
              <a:lnSpc>
                <a:spcPct val="100000"/>
              </a:lnSpc>
              <a:spcBef>
                <a:spcPts val="24"/>
              </a:spcBef>
              <a:spcAft>
                <a:spcPts val="0"/>
              </a:spcAft>
              <a:buClr>
                <a:srgbClr val="4B2A85"/>
              </a:buClr>
              <a:buSzPts val="1800"/>
              <a:buFont typeface="Noto Sans Symbols"/>
              <a:buNone/>
            </a:pPr>
            <a:endParaRPr sz="1800" b="0" i="1" u="none" strike="noStrike" cap="none" dirty="0">
              <a:solidFill>
                <a:srgbClr val="4B2A85"/>
              </a:solidFill>
              <a:latin typeface="Calibri"/>
              <a:ea typeface="Calibri"/>
              <a:cs typeface="Calibri"/>
              <a:sym typeface="Calibri"/>
            </a:endParaRPr>
          </a:p>
          <a:p>
            <a:pPr marL="356616" marR="0" lvl="1" indent="0" algn="l" rtl="0">
              <a:lnSpc>
                <a:spcPct val="100000"/>
              </a:lnSpc>
              <a:spcBef>
                <a:spcPts val="24"/>
              </a:spcBef>
              <a:spcAft>
                <a:spcPts val="0"/>
              </a:spcAft>
              <a:buClr>
                <a:srgbClr val="000000"/>
              </a:buClr>
              <a:buSzPts val="1800"/>
              <a:buFont typeface="Arial"/>
              <a:buNone/>
            </a:pPr>
            <a:endParaRPr sz="1800" b="0" i="0" u="none" strike="noStrike" cap="none" dirty="0">
              <a:solidFill>
                <a:srgbClr val="0B5394"/>
              </a:solidFill>
              <a:latin typeface="Calibri"/>
              <a:ea typeface="Calibri"/>
              <a:cs typeface="Calibri"/>
              <a:sym typeface="Calibri"/>
            </a:endParaRPr>
          </a:p>
          <a:p>
            <a:pPr marL="640080" marR="0" lvl="1" indent="-169164" algn="l" rtl="0">
              <a:lnSpc>
                <a:spcPct val="100000"/>
              </a:lnSpc>
              <a:spcBef>
                <a:spcPts val="24"/>
              </a:spcBef>
              <a:spcAft>
                <a:spcPts val="0"/>
              </a:spcAft>
              <a:buClr>
                <a:srgbClr val="085631"/>
              </a:buClr>
              <a:buSzPts val="1800"/>
              <a:buFont typeface="Noto Sans Symbols"/>
              <a:buNone/>
            </a:pPr>
            <a:endParaRPr sz="1800" b="0" i="0" u="none" strike="noStrike" cap="none" dirty="0">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24" name="Google Shape;124;p9"/>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125" name="Google Shape;125;p9"/>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126" name="Google Shape;126;p9"/>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127" name="Google Shape;127;p9"/>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128" name="Google Shape;128;p9"/>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a:solidFill>
                  <a:schemeClr val="dk1"/>
                </a:solidFill>
                <a:latin typeface="Calibri"/>
                <a:ea typeface="Calibri"/>
                <a:cs typeface="Calibri"/>
                <a:sym typeface="Calibri"/>
              </a:rPr>
              <a:t>WHAT</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a:solidFill>
                <a:srgbClr val="F1C232"/>
              </a:solidFill>
              <a:latin typeface="Calibri"/>
              <a:ea typeface="Calibri"/>
              <a:cs typeface="Calibri"/>
              <a:sym typeface="Calibri"/>
            </a:endParaRPr>
          </a:p>
        </p:txBody>
      </p:sp>
      <p:sp>
        <p:nvSpPr>
          <p:cNvPr id="129" name="Google Shape;129;p9"/>
          <p:cNvSpPr/>
          <p:nvPr/>
        </p:nvSpPr>
        <p:spPr>
          <a:xfrm>
            <a:off x="874675" y="4428719"/>
            <a:ext cx="3079500" cy="595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5" name="Google Shape;55;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Annotation Strategies</a:t>
            </a:r>
          </a:p>
          <a:p>
            <a:pPr marL="640080" lvl="1" indent="-283464"/>
            <a:r>
              <a:rPr lang="en-US" dirty="0"/>
              <a:t>The What and How of Annotating Texts</a:t>
            </a:r>
          </a:p>
          <a:p>
            <a:pPr marL="347472" lvl="0" indent="-215392" algn="l" rtl="0">
              <a:lnSpc>
                <a:spcPct val="110000"/>
              </a:lnSpc>
              <a:spcBef>
                <a:spcPts val="440"/>
              </a:spcBef>
              <a:spcAft>
                <a:spcPts val="0"/>
              </a:spcAft>
              <a:buSzPts val="2080"/>
              <a:buFont typeface="Noto Sans Symbols"/>
              <a:buNone/>
            </a:pPr>
            <a:endParaRPr dirty="0">
              <a:solidFill>
                <a:schemeClr val="tx1"/>
              </a:solidFill>
            </a:endParaRPr>
          </a:p>
          <a:p>
            <a:pPr marL="347472" lvl="0" indent="-347472"/>
            <a:r>
              <a:rPr lang="en-US" b="1" dirty="0">
                <a:solidFill>
                  <a:srgbClr val="4B2A85"/>
                </a:solidFill>
              </a:rPr>
              <a:t>Introduction to Assembly Languages</a:t>
            </a:r>
          </a:p>
          <a:p>
            <a:pPr marL="640080" lvl="1" indent="-283464"/>
            <a:r>
              <a:rPr lang="en-US" b="1" dirty="0">
                <a:solidFill>
                  <a:srgbClr val="4B2A85"/>
                </a:solidFill>
              </a:rPr>
              <a:t>Producing Machine Code</a:t>
            </a:r>
          </a:p>
          <a:p>
            <a:pPr marL="347472" lvl="0" indent="-347472" algn="l" rtl="0">
              <a:lnSpc>
                <a:spcPct val="110000"/>
              </a:lnSpc>
              <a:spcBef>
                <a:spcPts val="440"/>
              </a:spcBef>
              <a:spcAft>
                <a:spcPts val="0"/>
              </a:spcAft>
              <a:buSzPts val="2080"/>
              <a:buFont typeface="Noto Sans Symbols"/>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Machine Language Specifications</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Operations, Addressing Modes, &amp; Flow Control</a:t>
            </a:r>
            <a:endParaRPr dirty="0">
              <a:solidFill>
                <a:schemeClr val="tx1"/>
              </a:solidFill>
            </a:endParaRPr>
          </a:p>
          <a:p>
            <a:pPr marL="640080" lvl="1" indent="-129794" algn="l" rtl="0">
              <a:lnSpc>
                <a:spcPct val="110000"/>
              </a:lnSpc>
              <a:spcBef>
                <a:spcPts val="24"/>
              </a:spcBef>
              <a:spcAft>
                <a:spcPts val="0"/>
              </a:spcAft>
              <a:buSzPts val="2420"/>
              <a:buNone/>
            </a:pPr>
            <a:endParaRPr sz="2600" dirty="0"/>
          </a:p>
          <a:p>
            <a:pPr marL="347472" lvl="0" indent="-347472" algn="l" rtl="0">
              <a:lnSpc>
                <a:spcPct val="110000"/>
              </a:lnSpc>
              <a:spcBef>
                <a:spcPts val="440"/>
              </a:spcBef>
              <a:spcAft>
                <a:spcPts val="0"/>
              </a:spcAft>
              <a:buSzPts val="2080"/>
              <a:buFont typeface="Noto Sans Symbols"/>
              <a:buChar char="❖"/>
            </a:pPr>
            <a:r>
              <a:rPr lang="en-US" dirty="0"/>
              <a:t>The Hack Assembly Language</a:t>
            </a:r>
            <a:endParaRPr dirty="0"/>
          </a:p>
          <a:p>
            <a:pPr marL="640080" lvl="1" indent="-283464" algn="l" rtl="0">
              <a:lnSpc>
                <a:spcPct val="110000"/>
              </a:lnSpc>
              <a:spcBef>
                <a:spcPts val="24"/>
              </a:spcBef>
              <a:spcAft>
                <a:spcPts val="0"/>
              </a:spcAft>
              <a:buSzPts val="2420"/>
              <a:buChar char="▪"/>
            </a:pPr>
            <a:r>
              <a:rPr lang="en-US" dirty="0"/>
              <a:t>Registers, A-Instructions, Symbols, &amp; C-Instructions</a:t>
            </a:r>
            <a:endParaRPr dirty="0"/>
          </a:p>
          <a:p>
            <a:pPr marL="640080" lvl="1" indent="-129794"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extLst>
      <p:ext uri="{BB962C8B-B14F-4D97-AF65-F5344CB8AC3E}">
        <p14:creationId xmlns:p14="http://schemas.microsoft.com/office/powerpoint/2010/main" val="257942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11" name="Google Shape;728;p80">
            <a:extLst>
              <a:ext uri="{FF2B5EF4-FFF2-40B4-BE49-F238E27FC236}">
                <a16:creationId xmlns:a16="http://schemas.microsoft.com/office/drawing/2014/main" id="{FD4A4288-BFFC-851A-636E-FB17F4A58D26}"/>
              </a:ext>
            </a:extLst>
          </p:cNvPr>
          <p:cNvSpPr txBox="1">
            <a:spLocks noGrp="1"/>
          </p:cNvSpPr>
          <p:nvPr>
            <p:ph type="title"/>
          </p:nvPr>
        </p:nvSpPr>
        <p:spPr>
          <a:xfrm>
            <a:off x="357018" y="1433206"/>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4 Check-in</a:t>
            </a:r>
            <a:endParaRPr dirty="0"/>
          </a:p>
        </p:txBody>
      </p:sp>
      <p:sp>
        <p:nvSpPr>
          <p:cNvPr id="12" name="Google Shape;729;p80">
            <a:extLst>
              <a:ext uri="{FF2B5EF4-FFF2-40B4-BE49-F238E27FC236}">
                <a16:creationId xmlns:a16="http://schemas.microsoft.com/office/drawing/2014/main" id="{EBC673E9-5F4A-8A0C-2776-8E28BF8DF155}"/>
              </a:ext>
            </a:extLst>
          </p:cNvPr>
          <p:cNvSpPr txBox="1">
            <a:spLocks noGrp="1"/>
          </p:cNvSpPr>
          <p:nvPr>
            <p:ph type="body" idx="1"/>
          </p:nvPr>
        </p:nvSpPr>
        <p:spPr>
          <a:xfrm>
            <a:off x="396875" y="2359603"/>
            <a:ext cx="840598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0" dirty="0"/>
              <a:t>Which chips in Project 4 gave or are giving you the most trouble?</a:t>
            </a:r>
          </a:p>
          <a:p>
            <a:pPr marL="347472" lvl="0" indent="-347472" algn="l" rtl="0">
              <a:lnSpc>
                <a:spcPct val="110000"/>
              </a:lnSpc>
              <a:spcBef>
                <a:spcPts val="440"/>
              </a:spcBef>
              <a:spcAft>
                <a:spcPts val="0"/>
              </a:spcAft>
              <a:buSzPts val="2080"/>
              <a:buFont typeface="Noto Sans Symbols"/>
              <a:buChar char="❖"/>
            </a:pPr>
            <a:endParaRPr lang="en-US" b="0" dirty="0"/>
          </a:p>
          <a:p>
            <a:pPr marL="347472" lvl="0" indent="-347472">
              <a:lnSpc>
                <a:spcPct val="110000"/>
              </a:lnSpc>
              <a:spcBef>
                <a:spcPts val="440"/>
              </a:spcBef>
              <a:buSzPts val="2080"/>
            </a:pPr>
            <a:r>
              <a:rPr lang="en-US" b="0" dirty="0"/>
              <a:t>What skills or concepts have you struggled with most?</a:t>
            </a:r>
            <a:endParaRPr lang="en-US" dirty="0"/>
          </a:p>
          <a:p>
            <a:pPr marL="640080" lvl="1" indent="-283464">
              <a:lnSpc>
                <a:spcPct val="110000"/>
              </a:lnSpc>
              <a:spcBef>
                <a:spcPts val="24"/>
              </a:spcBef>
            </a:pPr>
            <a:r>
              <a:rPr lang="en-US" dirty="0"/>
              <a:t>E.g., certain aspects of HDL, rules of sequential logic, etc.</a:t>
            </a:r>
          </a:p>
          <a:p>
            <a:pPr marL="347472" lvl="0" indent="-347472" algn="l" rtl="0">
              <a:lnSpc>
                <a:spcPct val="110000"/>
              </a:lnSpc>
              <a:spcBef>
                <a:spcPts val="440"/>
              </a:spcBef>
              <a:spcAft>
                <a:spcPts val="0"/>
              </a:spcAft>
              <a:buSzPts val="2080"/>
              <a:buFont typeface="Noto Sans Symbols"/>
              <a:buChar char="❖"/>
            </a:pPr>
            <a:endParaRPr lang="en-US" b="0" dirty="0"/>
          </a:p>
          <a:p>
            <a:pPr marL="347472" indent="-347472">
              <a:lnSpc>
                <a:spcPct val="110000"/>
              </a:lnSpc>
              <a:spcBef>
                <a:spcPts val="440"/>
              </a:spcBef>
              <a:buSzPts val="2080"/>
            </a:pPr>
            <a:r>
              <a:rPr lang="en-US" b="0" dirty="0"/>
              <a:t>Any other questions, comments, or concerns about anything?</a:t>
            </a:r>
          </a:p>
          <a:p>
            <a:pPr marL="347472" lvl="0" indent="-347472" algn="l" rtl="0">
              <a:lnSpc>
                <a:spcPct val="110000"/>
              </a:lnSpc>
              <a:spcBef>
                <a:spcPts val="440"/>
              </a:spcBef>
              <a:spcAft>
                <a:spcPts val="0"/>
              </a:spcAft>
              <a:buSzPts val="2080"/>
              <a:buFont typeface="Noto Sans Symbols"/>
              <a:buChar char="❖"/>
            </a:pPr>
            <a:endParaRPr lang="en-US" b="0" dirty="0"/>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lang="en-US" dirty="0"/>
          </a:p>
        </p:txBody>
      </p:sp>
    </p:spTree>
    <p:extLst>
      <p:ext uri="{BB962C8B-B14F-4D97-AF65-F5344CB8AC3E}">
        <p14:creationId xmlns:p14="http://schemas.microsoft.com/office/powerpoint/2010/main" val="2141550293"/>
      </p:ext>
    </p:extLst>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2816</Words>
  <Application>Microsoft Macintosh PowerPoint</Application>
  <PresentationFormat>On-screen Show (4:3)</PresentationFormat>
  <Paragraphs>825</Paragraphs>
  <Slides>48</Slides>
  <Notes>48</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Noto Sans Symbols</vt:lpstr>
      <vt:lpstr>Arial</vt:lpstr>
      <vt:lpstr>Arial Narrow</vt:lpstr>
      <vt:lpstr>Calibri</vt:lpstr>
      <vt:lpstr>Cambria Math</vt:lpstr>
      <vt:lpstr>Consolas</vt:lpstr>
      <vt:lpstr>Courier New</vt:lpstr>
      <vt:lpstr>Open Sans</vt:lpstr>
      <vt:lpstr>Times New Roman</vt:lpstr>
      <vt:lpstr>UWTheme-333-Sp18</vt:lpstr>
      <vt:lpstr>Annotation Strategies &amp; Machine Languages</vt:lpstr>
      <vt:lpstr>Lecture Outline</vt:lpstr>
      <vt:lpstr>Annotating Your Texts</vt:lpstr>
      <vt:lpstr>Annotating Your Texts</vt:lpstr>
      <vt:lpstr>Annotating Your Texts</vt:lpstr>
      <vt:lpstr>Annotating Your Texts</vt:lpstr>
      <vt:lpstr>Annotating Your Texts</vt:lpstr>
      <vt:lpstr>Lecture Outline</vt:lpstr>
      <vt:lpstr>Project 4 Check-in</vt:lpstr>
      <vt:lpstr>Project 4 Resources</vt:lpstr>
      <vt:lpstr>PowerPoint Presentation</vt:lpstr>
      <vt:lpstr>Revisiting The Von Neumann Architecture</vt:lpstr>
      <vt:lpstr>Machine Code</vt:lpstr>
      <vt:lpstr>Storing the Program</vt:lpstr>
      <vt:lpstr>Assembly Languages</vt:lpstr>
      <vt:lpstr>Producing Machine Code</vt:lpstr>
      <vt:lpstr>Producing Machine Code</vt:lpstr>
      <vt:lpstr>Producing Machine Code</vt:lpstr>
      <vt:lpstr>Lecture Outline</vt:lpstr>
      <vt:lpstr>Machine Language</vt:lpstr>
      <vt:lpstr>Machine Operations</vt:lpstr>
      <vt:lpstr>Registers</vt:lpstr>
      <vt:lpstr>Addressing Modes</vt:lpstr>
      <vt:lpstr>Flow Control</vt:lpstr>
      <vt:lpstr>Flow Control</vt:lpstr>
      <vt:lpstr>Flow Control</vt:lpstr>
      <vt:lpstr>Five-minute Break!</vt:lpstr>
      <vt:lpstr>Lecture Outline</vt:lpstr>
      <vt:lpstr>The Hack Computer</vt:lpstr>
      <vt:lpstr>The Hack Machine Language</vt:lpstr>
      <vt:lpstr>Hack: Control Flow</vt:lpstr>
      <vt:lpstr>Program Counter (PC)</vt:lpstr>
      <vt:lpstr>Hack: Registers</vt:lpstr>
      <vt:lpstr>Hack: A-Instructions</vt:lpstr>
      <vt:lpstr>Hack: A-Instructions</vt:lpstr>
      <vt:lpstr>Hack: Symbols</vt:lpstr>
      <vt:lpstr>Hack: Built-In Symbols</vt:lpstr>
      <vt:lpstr>Hack: C-Instructions</vt:lpstr>
      <vt:lpstr>Hack: C-Instructions</vt:lpstr>
      <vt:lpstr>Hack: C-Instructions</vt:lpstr>
      <vt:lpstr>Hack: C-Instructions</vt:lpstr>
      <vt:lpstr>Hack: C-Instructions</vt:lpstr>
      <vt:lpstr>Hack: C-Instructions Example</vt:lpstr>
      <vt:lpstr>Hack: C-Instructions Example</vt:lpstr>
      <vt:lpstr>Hack: C-Instructions Example</vt:lpstr>
      <vt:lpstr>Project 5: Tools</vt:lpstr>
      <vt:lpstr>Tools Exercise: Run SimpleAdd.tst</vt:lpstr>
      <vt:lpstr>Lecture 7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Languages, Annotation Strategies</dc:title>
  <dc:creator>Aaron Johnston</dc:creator>
  <cp:lastModifiedBy>Eric Fan</cp:lastModifiedBy>
  <cp:revision>101</cp:revision>
  <dcterms:created xsi:type="dcterms:W3CDTF">2018-03-28T08:00:24Z</dcterms:created>
  <dcterms:modified xsi:type="dcterms:W3CDTF">2022-04-19T21:05:55Z</dcterms:modified>
</cp:coreProperties>
</file>